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2" r:id="rId4"/>
    <p:sldId id="258" r:id="rId5"/>
    <p:sldId id="274" r:id="rId6"/>
    <p:sldId id="283" r:id="rId7"/>
    <p:sldId id="275" r:id="rId8"/>
    <p:sldId id="276" r:id="rId9"/>
    <p:sldId id="277" r:id="rId10"/>
    <p:sldId id="279" r:id="rId11"/>
    <p:sldId id="280" r:id="rId12"/>
    <p:sldId id="281" r:id="rId13"/>
    <p:sldId id="282" r:id="rId14"/>
    <p:sldId id="270" r:id="rId15"/>
    <p:sldId id="261" r:id="rId16"/>
    <p:sldId id="263" r:id="rId17"/>
    <p:sldId id="264" r:id="rId18"/>
    <p:sldId id="267" r:id="rId19"/>
    <p:sldId id="265" r:id="rId20"/>
    <p:sldId id="266" r:id="rId21"/>
    <p:sldId id="269" r:id="rId22"/>
    <p:sldId id="284" r:id="rId23"/>
    <p:sldId id="268" r:id="rId24"/>
    <p:sldId id="26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74115" autoAdjust="0"/>
  </p:normalViewPr>
  <p:slideViewPr>
    <p:cSldViewPr snapToGrid="0">
      <p:cViewPr varScale="1">
        <p:scale>
          <a:sx n="49" d="100"/>
          <a:sy n="49" d="100"/>
        </p:scale>
        <p:origin x="49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E033A9-D65A-4995-AE16-903B729CF54F}" type="datetimeFigureOut">
              <a:rPr lang="en-US" smtClean="0"/>
              <a:t>9/8/2021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5305BE-D41B-4DF3-950D-C3EC76E0D89A}" type="slidenum">
              <a:rPr lang="en-US" smtClean="0"/>
              <a:t>‹#›</a:t>
            </a:fld>
            <a:endParaRPr lang="en-US"/>
          </a:p>
        </p:txBody>
      </p:sp>
    </p:spTree>
    <p:extLst>
      <p:ext uri="{BB962C8B-B14F-4D97-AF65-F5344CB8AC3E}">
        <p14:creationId xmlns:p14="http://schemas.microsoft.com/office/powerpoint/2010/main" val="299058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305BE-D41B-4DF3-950D-C3EC76E0D89A}" type="slidenum">
              <a:rPr lang="en-US" smtClean="0"/>
              <a:t>1</a:t>
            </a:fld>
            <a:endParaRPr lang="en-US"/>
          </a:p>
        </p:txBody>
      </p:sp>
    </p:spTree>
    <p:extLst>
      <p:ext uri="{BB962C8B-B14F-4D97-AF65-F5344CB8AC3E}">
        <p14:creationId xmlns:p14="http://schemas.microsoft.com/office/powerpoint/2010/main" val="415401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t>Dimension D: Community Climate was found to have a score of 2—denial/resistance.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The prevailing attitude was there’s nothing we can do. The influence that alcohol may have in our culture was not a big consideration</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The idea that OLCC regulations should be good enough to prevent youth alcohol use was apparent in this dimension as well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There was a resistance to prohibition of alcohol at community events and the idea that youth are going to drink alcohol either way </a:t>
            </a:r>
          </a:p>
        </p:txBody>
      </p:sp>
      <p:sp>
        <p:nvSpPr>
          <p:cNvPr id="4" name="Slide Number Placeholder 3"/>
          <p:cNvSpPr>
            <a:spLocks noGrp="1"/>
          </p:cNvSpPr>
          <p:nvPr>
            <p:ph type="sldNum" sz="quarter" idx="5"/>
          </p:nvPr>
        </p:nvSpPr>
        <p:spPr/>
        <p:txBody>
          <a:bodyPr/>
          <a:lstStyle/>
          <a:p>
            <a:fld id="{195305BE-D41B-4DF3-950D-C3EC76E0D89A}" type="slidenum">
              <a:rPr lang="en-US" smtClean="0"/>
              <a:t>10</a:t>
            </a:fld>
            <a:endParaRPr lang="en-US"/>
          </a:p>
        </p:txBody>
      </p:sp>
    </p:spTree>
    <p:extLst>
      <p:ext uri="{BB962C8B-B14F-4D97-AF65-F5344CB8AC3E}">
        <p14:creationId xmlns:p14="http://schemas.microsoft.com/office/powerpoint/2010/main" val="348881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t>Dimension E: Community Knowledge of the issue had a score of 3—vague awareness .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This means a few community members have basic knowledge of youth exposure to alcohol at community events and recognize that some people may be impacted by it </a:t>
            </a:r>
          </a:p>
          <a:p>
            <a:pPr marL="291179" indent="-291179">
              <a:buFont typeface="Arial" panose="020B0604020202020204" pitchFamily="34" charset="0"/>
              <a:buChar char="•"/>
            </a:pPr>
            <a:endParaRPr lang="en-US" sz="1800" dirty="0"/>
          </a:p>
          <a:p>
            <a:pPr marL="291179" indent="-291179" defTabSz="931774">
              <a:buFont typeface="Arial" panose="020B0604020202020204" pitchFamily="34" charset="0"/>
              <a:buChar char="•"/>
            </a:pPr>
            <a:r>
              <a:rPr lang="en-US" sz="1800" dirty="0"/>
              <a:t>There was greater awareness about alcohol consumption and use, but community norms and the impact they have on alcohol use was less known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195305BE-D41B-4DF3-950D-C3EC76E0D89A}" type="slidenum">
              <a:rPr lang="en-US" smtClean="0"/>
              <a:t>11</a:t>
            </a:fld>
            <a:endParaRPr lang="en-US"/>
          </a:p>
        </p:txBody>
      </p:sp>
    </p:spTree>
    <p:extLst>
      <p:ext uri="{BB962C8B-B14F-4D97-AF65-F5344CB8AC3E}">
        <p14:creationId xmlns:p14="http://schemas.microsoft.com/office/powerpoint/2010/main" val="330950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t>Finally, Dimension F: Resources for Prevention Efforts had a score of 3—vague awareness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This means the community is not sure what it would take or what resources would be needed to initiate efforts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No knowledge of resources except for mention of OLCC and flyers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There was a focus on prevention to alcohol service through parent responsibility, education, and OLCC regulation and none regarding youth perception and community norms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195305BE-D41B-4DF3-950D-C3EC76E0D89A}" type="slidenum">
              <a:rPr lang="en-US" smtClean="0"/>
              <a:t>12</a:t>
            </a:fld>
            <a:endParaRPr lang="en-US"/>
          </a:p>
        </p:txBody>
      </p:sp>
    </p:spTree>
    <p:extLst>
      <p:ext uri="{BB962C8B-B14F-4D97-AF65-F5344CB8AC3E}">
        <p14:creationId xmlns:p14="http://schemas.microsoft.com/office/powerpoint/2010/main" val="366795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t>Clatsop County’s overall level of readiness to address alcohol at community events where youth are present was a 2: denial and resistance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This means that some community members recognize that this is a general concern, but little knowledge of this issue occurring locally </a:t>
            </a:r>
          </a:p>
          <a:p>
            <a:pPr marL="291179" indent="-291179">
              <a:buFont typeface="Arial" panose="020B0604020202020204" pitchFamily="34" charset="0"/>
              <a:buChar char="•"/>
            </a:pPr>
            <a:endParaRPr lang="en-US" sz="1800" dirty="0"/>
          </a:p>
          <a:p>
            <a:pPr marL="291179" indent="-291179">
              <a:buFont typeface="Arial" panose="020B0604020202020204" pitchFamily="34" charset="0"/>
              <a:buChar char="•"/>
            </a:pPr>
            <a:r>
              <a:rPr lang="en-US" sz="1800" dirty="0"/>
              <a:t>Some of the key informant concerns mentioned included role modeling and education as more important measures to reducing youth alcohol use. </a:t>
            </a:r>
          </a:p>
          <a:p>
            <a:pPr marL="291179" indent="-291179">
              <a:buFont typeface="Arial" panose="020B0604020202020204" pitchFamily="34" charset="0"/>
              <a:buChar char="•"/>
            </a:pPr>
            <a:r>
              <a:rPr lang="en-US" sz="1800" dirty="0"/>
              <a:t>Some mentioned that alcohol served at community events was necessary for financial benefit and that prohibiting this would be an overstep of the government</a:t>
            </a:r>
          </a:p>
          <a:p>
            <a:pPr marL="291179" indent="-291179">
              <a:buFont typeface="Arial" panose="020B0604020202020204" pitchFamily="34" charset="0"/>
              <a:buChar char="•"/>
            </a:pPr>
            <a:r>
              <a:rPr lang="en-US" sz="1800" dirty="0"/>
              <a:t>And that this should not be a priority and public health should be focused on things like homelessness and opioid addiction </a:t>
            </a:r>
          </a:p>
          <a:p>
            <a:pPr marL="291179" indent="-291179">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195305BE-D41B-4DF3-950D-C3EC76E0D89A}" type="slidenum">
              <a:rPr lang="en-US" smtClean="0"/>
              <a:t>13</a:t>
            </a:fld>
            <a:endParaRPr lang="en-US"/>
          </a:p>
        </p:txBody>
      </p:sp>
    </p:spTree>
    <p:extLst>
      <p:ext uri="{BB962C8B-B14F-4D97-AF65-F5344CB8AC3E}">
        <p14:creationId xmlns:p14="http://schemas.microsoft.com/office/powerpoint/2010/main" val="249143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Why is this important to reducing youth alcohol use? </a:t>
            </a:r>
          </a:p>
          <a:p>
            <a:pPr rtl="0"/>
            <a:endParaRPr lang="en-US" dirty="0"/>
          </a:p>
          <a:p>
            <a:pPr rtl="0"/>
            <a:r>
              <a:rPr lang="en-US" dirty="0"/>
              <a:t>Social norms are expected behaviors in society, they can be true or false, but they can have a lot of influence in how people behave in a community. Because of this, they can greatly influence the health in the community. </a:t>
            </a:r>
          </a:p>
          <a:p>
            <a:pPr rtl="0"/>
            <a:endParaRPr lang="en-US" dirty="0"/>
          </a:p>
          <a:p>
            <a:endParaRPr lang="en-US" dirty="0"/>
          </a:p>
          <a:p>
            <a:r>
              <a:rPr lang="en-US" dirty="0"/>
              <a:t>I like to use the example of biking to work. If someone moves to a new city and see a lot of people ride a bike to work most people want to fit into society and this person perceives that biking to work is the right thing to do, so odds are they are likely going to start biking to work too</a:t>
            </a:r>
          </a:p>
          <a:p>
            <a:endParaRPr lang="en-US" dirty="0"/>
          </a:p>
          <a:p>
            <a:r>
              <a:rPr lang="en-US" dirty="0"/>
              <a:t>Social norms are not always healthy like riding your bike to work. When alcohol is a community norm, reflected in such ways like having alcohol at community events, this can negatively impact health outcomes in that community. </a:t>
            </a:r>
          </a:p>
          <a:p>
            <a:endParaRPr lang="en-US" dirty="0"/>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14</a:t>
            </a:fld>
            <a:endParaRPr lang="en-US"/>
          </a:p>
        </p:txBody>
      </p:sp>
    </p:spTree>
    <p:extLst>
      <p:ext uri="{BB962C8B-B14F-4D97-AF65-F5344CB8AC3E}">
        <p14:creationId xmlns:p14="http://schemas.microsoft.com/office/powerpoint/2010/main" val="342629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Excessive alcohol use is a significant public health issue </a:t>
            </a:r>
          </a:p>
          <a:p>
            <a:endParaRPr lang="en-US" dirty="0"/>
          </a:p>
          <a:p>
            <a:r>
              <a:rPr lang="en-US" dirty="0"/>
              <a:t>95,000 deaths attributed to excessive alcohol use each year.-- 3</a:t>
            </a:r>
            <a:r>
              <a:rPr lang="en-US" baseline="30000" dirty="0"/>
              <a:t>rd</a:t>
            </a:r>
            <a:r>
              <a:rPr lang="en-US" dirty="0"/>
              <a:t> leading cause of preventable deaths in the United States </a:t>
            </a:r>
          </a:p>
          <a:p>
            <a:endParaRPr lang="en-US" dirty="0"/>
          </a:p>
          <a:p>
            <a:r>
              <a:rPr lang="en-US" dirty="0"/>
              <a:t>There are many short and long term health impacts from alcohol use</a:t>
            </a:r>
          </a:p>
        </p:txBody>
      </p:sp>
      <p:sp>
        <p:nvSpPr>
          <p:cNvPr id="4" name="Slide Number Placeholder 3"/>
          <p:cNvSpPr>
            <a:spLocks noGrp="1"/>
          </p:cNvSpPr>
          <p:nvPr>
            <p:ph type="sldNum" sz="quarter" idx="5"/>
          </p:nvPr>
        </p:nvSpPr>
        <p:spPr/>
        <p:txBody>
          <a:bodyPr/>
          <a:lstStyle/>
          <a:p>
            <a:fld id="{195305BE-D41B-4DF3-950D-C3EC76E0D89A}" type="slidenum">
              <a:rPr lang="en-US" smtClean="0"/>
              <a:t>15</a:t>
            </a:fld>
            <a:endParaRPr lang="en-US"/>
          </a:p>
        </p:txBody>
      </p:sp>
    </p:spTree>
    <p:extLst>
      <p:ext uri="{BB962C8B-B14F-4D97-AF65-F5344CB8AC3E}">
        <p14:creationId xmlns:p14="http://schemas.microsoft.com/office/powerpoint/2010/main" val="78775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Excessive drinking among people under age 21 years old is responsible for over 3,500 deaths</a:t>
            </a:r>
          </a:p>
          <a:p>
            <a:endParaRPr lang="en-US" dirty="0"/>
          </a:p>
          <a:p>
            <a:r>
              <a:rPr lang="en-US" dirty="0"/>
              <a:t>Youth early initiation of drinking alcohol is associated with development of substance misuse later in life, alcohol use disorder later in life, experience school, social, legal, and physical problems, memory problems, and changes in brain development to name a few.  </a:t>
            </a:r>
          </a:p>
        </p:txBody>
      </p:sp>
      <p:sp>
        <p:nvSpPr>
          <p:cNvPr id="4" name="Slide Number Placeholder 3"/>
          <p:cNvSpPr>
            <a:spLocks noGrp="1"/>
          </p:cNvSpPr>
          <p:nvPr>
            <p:ph type="sldNum" sz="quarter" idx="5"/>
          </p:nvPr>
        </p:nvSpPr>
        <p:spPr/>
        <p:txBody>
          <a:bodyPr/>
          <a:lstStyle/>
          <a:p>
            <a:fld id="{195305BE-D41B-4DF3-950D-C3EC76E0D89A}" type="slidenum">
              <a:rPr lang="en-US" smtClean="0"/>
              <a:t>16</a:t>
            </a:fld>
            <a:endParaRPr lang="en-US"/>
          </a:p>
        </p:txBody>
      </p:sp>
    </p:spTree>
    <p:extLst>
      <p:ext uri="{BB962C8B-B14F-4D97-AF65-F5344CB8AC3E}">
        <p14:creationId xmlns:p14="http://schemas.microsoft.com/office/powerpoint/2010/main" val="341681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In Clatsop County, 19% of adults reported binge drinking</a:t>
            </a:r>
          </a:p>
          <a:p>
            <a:endParaRPr lang="en-US" dirty="0"/>
          </a:p>
          <a:p>
            <a:r>
              <a:rPr lang="en-US" dirty="0"/>
              <a:t>3% of deaths in Clatsop County were alcohol-induced </a:t>
            </a:r>
          </a:p>
        </p:txBody>
      </p:sp>
      <p:sp>
        <p:nvSpPr>
          <p:cNvPr id="4" name="Slide Number Placeholder 3"/>
          <p:cNvSpPr>
            <a:spLocks noGrp="1"/>
          </p:cNvSpPr>
          <p:nvPr>
            <p:ph type="sldNum" sz="quarter" idx="5"/>
          </p:nvPr>
        </p:nvSpPr>
        <p:spPr/>
        <p:txBody>
          <a:bodyPr/>
          <a:lstStyle/>
          <a:p>
            <a:fld id="{195305BE-D41B-4DF3-950D-C3EC76E0D89A}" type="slidenum">
              <a:rPr lang="en-US" smtClean="0"/>
              <a:t>17</a:t>
            </a:fld>
            <a:endParaRPr lang="en-US"/>
          </a:p>
        </p:txBody>
      </p:sp>
    </p:spTree>
    <p:extLst>
      <p:ext uri="{BB962C8B-B14F-4D97-AF65-F5344CB8AC3E}">
        <p14:creationId xmlns:p14="http://schemas.microsoft.com/office/powerpoint/2010/main" val="365860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Clatsop County, 32% of youth reported drinking one or more drinks of alcohol in the past 30 days. This was higher than Oregon as a whole which was 27% of youth </a:t>
            </a:r>
          </a:p>
        </p:txBody>
      </p:sp>
      <p:sp>
        <p:nvSpPr>
          <p:cNvPr id="4" name="Slide Number Placeholder 3"/>
          <p:cNvSpPr>
            <a:spLocks noGrp="1"/>
          </p:cNvSpPr>
          <p:nvPr>
            <p:ph type="sldNum" sz="quarter" idx="5"/>
          </p:nvPr>
        </p:nvSpPr>
        <p:spPr/>
        <p:txBody>
          <a:bodyPr/>
          <a:lstStyle/>
          <a:p>
            <a:fld id="{195305BE-D41B-4DF3-950D-C3EC76E0D89A}" type="slidenum">
              <a:rPr lang="en-US" smtClean="0"/>
              <a:t>18</a:t>
            </a:fld>
            <a:endParaRPr lang="en-US"/>
          </a:p>
        </p:txBody>
      </p:sp>
    </p:spTree>
    <p:extLst>
      <p:ext uri="{BB962C8B-B14F-4D97-AF65-F5344CB8AC3E}">
        <p14:creationId xmlns:p14="http://schemas.microsoft.com/office/powerpoint/2010/main" val="127324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most common source of alcohol reported by youth was from a parent or guardian with their permission (35.8% of 8</a:t>
            </a:r>
            <a:r>
              <a:rPr lang="en-US" baseline="30000" dirty="0"/>
              <a:t>th</a:t>
            </a:r>
            <a:r>
              <a:rPr lang="en-US" dirty="0"/>
              <a:t> graders and 32.2% of 11</a:t>
            </a:r>
            <a:r>
              <a:rPr lang="en-US" baseline="30000" dirty="0"/>
              <a:t>th</a:t>
            </a:r>
            <a:r>
              <a:rPr lang="en-US" dirty="0"/>
              <a:t> graders) </a:t>
            </a:r>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19</a:t>
            </a:fld>
            <a:endParaRPr lang="en-US"/>
          </a:p>
        </p:txBody>
      </p:sp>
    </p:spTree>
    <p:extLst>
      <p:ext uri="{BB962C8B-B14F-4D97-AF65-F5344CB8AC3E}">
        <p14:creationId xmlns:p14="http://schemas.microsoft.com/office/powerpoint/2010/main" val="29212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project done in collaboration with the Clatsop County Alcohol and Drug Education Program, the National University of Natural Medicine, and OHSU </a:t>
            </a:r>
          </a:p>
        </p:txBody>
      </p:sp>
      <p:sp>
        <p:nvSpPr>
          <p:cNvPr id="4" name="Slide Number Placeholder 3"/>
          <p:cNvSpPr>
            <a:spLocks noGrp="1"/>
          </p:cNvSpPr>
          <p:nvPr>
            <p:ph type="sldNum" sz="quarter" idx="5"/>
          </p:nvPr>
        </p:nvSpPr>
        <p:spPr/>
        <p:txBody>
          <a:bodyPr/>
          <a:lstStyle/>
          <a:p>
            <a:fld id="{195305BE-D41B-4DF3-950D-C3EC76E0D89A}" type="slidenum">
              <a:rPr lang="en-US" smtClean="0"/>
              <a:t>2</a:t>
            </a:fld>
            <a:endParaRPr lang="en-US"/>
          </a:p>
        </p:txBody>
      </p:sp>
    </p:spTree>
    <p:extLst>
      <p:ext uri="{BB962C8B-B14F-4D97-AF65-F5344CB8AC3E}">
        <p14:creationId xmlns:p14="http://schemas.microsoft.com/office/powerpoint/2010/main" val="278396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When asked about the risk of one or two drinks every day and five or more drinks once or twice a week, both 8</a:t>
            </a:r>
            <a:r>
              <a:rPr lang="en-US" baseline="30000" dirty="0"/>
              <a:t>th</a:t>
            </a:r>
            <a:r>
              <a:rPr lang="en-US" dirty="0"/>
              <a:t> and 11</a:t>
            </a:r>
            <a:r>
              <a:rPr lang="en-US" baseline="30000" dirty="0"/>
              <a:t>th</a:t>
            </a:r>
            <a:r>
              <a:rPr lang="en-US" dirty="0"/>
              <a:t> graders had significantly lower perceptions of risk than that of the state average.</a:t>
            </a:r>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20</a:t>
            </a:fld>
            <a:endParaRPr lang="en-US"/>
          </a:p>
        </p:txBody>
      </p:sp>
    </p:spTree>
    <p:extLst>
      <p:ext uri="{BB962C8B-B14F-4D97-AF65-F5344CB8AC3E}">
        <p14:creationId xmlns:p14="http://schemas.microsoft.com/office/powerpoint/2010/main" val="113752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Community events reflect the values of the community and in turn become the social norm. Promoting community norms that are against alcohol use is a protective factor related to alcohol misuse, especially for youth. </a:t>
            </a:r>
            <a:endParaRPr lang="en-US" b="0" dirty="0">
              <a:effectLst/>
            </a:endParaRPr>
          </a:p>
          <a:p>
            <a:br>
              <a:rPr lang="en-US" dirty="0"/>
            </a:br>
            <a:r>
              <a:rPr lang="en-US" dirty="0"/>
              <a:t>According to the Chambers of the five cities, Clatsop County hosts 50  community events annually that serve alcohol. Many are advertised as family friendly events </a:t>
            </a:r>
          </a:p>
          <a:p>
            <a:pPr defTabSz="931774"/>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21</a:t>
            </a:fld>
            <a:endParaRPr lang="en-US"/>
          </a:p>
        </p:txBody>
      </p:sp>
    </p:spTree>
    <p:extLst>
      <p:ext uri="{BB962C8B-B14F-4D97-AF65-F5344CB8AC3E}">
        <p14:creationId xmlns:p14="http://schemas.microsoft.com/office/powerpoint/2010/main" val="4015061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assessment of the local environment will be conducted to get an idea of the effectiveness of practices. </a:t>
            </a:r>
          </a:p>
          <a:p>
            <a:endParaRPr lang="en-US" dirty="0"/>
          </a:p>
          <a:p>
            <a:r>
              <a:rPr lang="en-US" dirty="0"/>
              <a:t>Some of the approaches should be focused on community events and changing policies and practices to prevent youth access. </a:t>
            </a:r>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22</a:t>
            </a:fld>
            <a:endParaRPr lang="en-US"/>
          </a:p>
        </p:txBody>
      </p:sp>
    </p:spTree>
    <p:extLst>
      <p:ext uri="{BB962C8B-B14F-4D97-AF65-F5344CB8AC3E}">
        <p14:creationId xmlns:p14="http://schemas.microsoft.com/office/powerpoint/2010/main" val="2910241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305BE-D41B-4DF3-950D-C3EC76E0D89A}" type="slidenum">
              <a:rPr lang="en-US" smtClean="0"/>
              <a:t>23</a:t>
            </a:fld>
            <a:endParaRPr lang="en-US"/>
          </a:p>
        </p:txBody>
      </p:sp>
    </p:spTree>
    <p:extLst>
      <p:ext uri="{BB962C8B-B14F-4D97-AF65-F5344CB8AC3E}">
        <p14:creationId xmlns:p14="http://schemas.microsoft.com/office/powerpoint/2010/main" val="3750559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305BE-D41B-4DF3-950D-C3EC76E0D89A}" type="slidenum">
              <a:rPr lang="en-US" smtClean="0"/>
              <a:t>24</a:t>
            </a:fld>
            <a:endParaRPr lang="en-US"/>
          </a:p>
        </p:txBody>
      </p:sp>
    </p:spTree>
    <p:extLst>
      <p:ext uri="{BB962C8B-B14F-4D97-AF65-F5344CB8AC3E}">
        <p14:creationId xmlns:p14="http://schemas.microsoft.com/office/powerpoint/2010/main" val="78751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fall of 2020, an assessment was conducted to determine the level of readiness in Clatsop County to address youth’s exposure to alcohol at community events</a:t>
            </a:r>
          </a:p>
          <a:p>
            <a:pPr defTabSz="931774">
              <a:defRPr/>
            </a:pPr>
            <a:endParaRPr lang="en-US" dirty="0"/>
          </a:p>
          <a:p>
            <a:pPr defTabSz="931774">
              <a:defRPr/>
            </a:pPr>
            <a:r>
              <a:rPr lang="en-US" dirty="0"/>
              <a:t>This process was just one step in larger assessment process we have planned to inform the strategies to  reduce youth alcohol use in Clatsop County </a:t>
            </a:r>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3</a:t>
            </a:fld>
            <a:endParaRPr lang="en-US"/>
          </a:p>
        </p:txBody>
      </p:sp>
    </p:spTree>
    <p:extLst>
      <p:ext uri="{BB962C8B-B14F-4D97-AF65-F5344CB8AC3E}">
        <p14:creationId xmlns:p14="http://schemas.microsoft.com/office/powerpoint/2010/main" val="202348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used the Community Readiness Model which is a community-directed, theory-driven approach to identifying the level of knowledge and motivation for change in communities.</a:t>
            </a:r>
          </a:p>
          <a:p>
            <a:pPr defTabSz="931774"/>
            <a:endParaRPr lang="en-US" dirty="0"/>
          </a:p>
          <a:p>
            <a:pPr defTabSz="931774"/>
            <a:r>
              <a:rPr lang="en-US" dirty="0"/>
              <a:t>It’s purpose is to provide communities with a determined level of readiness to then develop appropriate strategies that are more successful and cost effective </a:t>
            </a:r>
          </a:p>
          <a:p>
            <a:pPr defTabSz="931774"/>
            <a:endParaRPr lang="en-US" dirty="0"/>
          </a:p>
          <a:p>
            <a:pPr defTabSz="931774"/>
            <a:r>
              <a:rPr lang="en-US" dirty="0"/>
              <a:t>The assessment includes 6 defined dimensions of a community and 9 stages of readiness </a:t>
            </a:r>
          </a:p>
          <a:p>
            <a:pPr defTabSz="931774"/>
            <a:endParaRPr lang="en-US" dirty="0"/>
          </a:p>
          <a:p>
            <a:pPr defTabSz="931774"/>
            <a:r>
              <a:rPr lang="en-US" dirty="0"/>
              <a:t>Each stage of readiness has specific interventions that work most effectively for that stage </a:t>
            </a:r>
            <a:endParaRPr lang="en-US" sz="1100" dirty="0"/>
          </a:p>
          <a:p>
            <a:pPr defTabSz="931774"/>
            <a:endParaRPr lang="en-US" dirty="0"/>
          </a:p>
          <a:p>
            <a:pPr defTabSz="931774"/>
            <a:endParaRPr lang="en-US" dirty="0"/>
          </a:p>
          <a:p>
            <a:pPr defTabSz="931774"/>
            <a:endParaRPr lang="en-US" dirty="0"/>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4</a:t>
            </a:fld>
            <a:endParaRPr lang="en-US"/>
          </a:p>
        </p:txBody>
      </p:sp>
    </p:spTree>
    <p:extLst>
      <p:ext uri="{BB962C8B-B14F-4D97-AF65-F5344CB8AC3E}">
        <p14:creationId xmlns:p14="http://schemas.microsoft.com/office/powerpoint/2010/main" val="101557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6 key dimensions in a community that include prevention programming, community knowledge of efforts, leadership, community climate, community knowledge of the issue, and resources. </a:t>
            </a:r>
          </a:p>
          <a:p>
            <a:endParaRPr lang="en-US" dirty="0"/>
          </a:p>
          <a:p>
            <a:r>
              <a:rPr lang="en-US" dirty="0"/>
              <a:t>The 9 stages of readiness they are: no awareness, denial/resistance, vague awareness, preplanning, preparation, initiation, stabilization, confirmation/expansion, high level of community ownership </a:t>
            </a:r>
          </a:p>
          <a:p>
            <a:endParaRPr lang="en-US" dirty="0"/>
          </a:p>
          <a:p>
            <a:r>
              <a:rPr lang="en-US" dirty="0"/>
              <a:t>A level of readiness from 1-9 is assigned to each dimension. The strategies developed relies on these community readiness scores. </a:t>
            </a:r>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5</a:t>
            </a:fld>
            <a:endParaRPr lang="en-US"/>
          </a:p>
        </p:txBody>
      </p:sp>
    </p:spTree>
    <p:extLst>
      <p:ext uri="{BB962C8B-B14F-4D97-AF65-F5344CB8AC3E}">
        <p14:creationId xmlns:p14="http://schemas.microsoft.com/office/powerpoint/2010/main" val="114734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main component of this readiness assessment is the key information interviews. We requested 10 interviews, we were able to conduct 7 interviews representing law enforcement, juvenile justice, medical field, social service, event organizer, alcohol retailer, and a person in recovery from alcoholism  </a:t>
            </a:r>
          </a:p>
          <a:p>
            <a:pPr defTabSz="931774"/>
            <a:endParaRPr lang="en-US" dirty="0"/>
          </a:p>
          <a:p>
            <a:pPr defTabSz="931774"/>
            <a:r>
              <a:rPr lang="en-US" dirty="0"/>
              <a:t>Each interview consisted of 36 open ended and scaled questions covering the 6 dimensions. </a:t>
            </a:r>
          </a:p>
          <a:p>
            <a:pPr defTabSz="931774"/>
            <a:endParaRPr lang="en-US" dirty="0"/>
          </a:p>
          <a:p>
            <a:pPr defTabSz="931774"/>
            <a:r>
              <a:rPr lang="en-US" dirty="0"/>
              <a:t>They were chosen through a process guided by the health department staff. The staff were asked to name a community member in each sector and indicate why they think they would be a good person to represent that sector. They were asked to “think outside the box” and choose people representative of all parts of the county. </a:t>
            </a:r>
          </a:p>
          <a:p>
            <a:endParaRPr lang="en-US" baseline="0" dirty="0"/>
          </a:p>
          <a:p>
            <a:r>
              <a:rPr lang="en-US" baseline="0" dirty="0"/>
              <a:t>Interviews included individuals from sectors including law enforcement, juvenile justice, health and medical profession, social service organization, event organizer, alcohol retailer, and a person in recovery from alcoholism </a:t>
            </a:r>
          </a:p>
          <a:p>
            <a:endParaRPr lang="en-US" baseline="0" dirty="0"/>
          </a:p>
        </p:txBody>
      </p:sp>
      <p:sp>
        <p:nvSpPr>
          <p:cNvPr id="4" name="Slide Number Placeholder 3"/>
          <p:cNvSpPr>
            <a:spLocks noGrp="1"/>
          </p:cNvSpPr>
          <p:nvPr>
            <p:ph type="sldNum" sz="quarter" idx="5"/>
          </p:nvPr>
        </p:nvSpPr>
        <p:spPr/>
        <p:txBody>
          <a:bodyPr/>
          <a:lstStyle/>
          <a:p>
            <a:fld id="{195305BE-D41B-4DF3-950D-C3EC76E0D89A}" type="slidenum">
              <a:rPr lang="en-US" smtClean="0"/>
              <a:t>6</a:t>
            </a:fld>
            <a:endParaRPr lang="en-US"/>
          </a:p>
        </p:txBody>
      </p:sp>
    </p:spTree>
    <p:extLst>
      <p:ext uri="{BB962C8B-B14F-4D97-AF65-F5344CB8AC3E}">
        <p14:creationId xmlns:p14="http://schemas.microsoft.com/office/powerpoint/2010/main" val="35051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Each dimension receives a score. The first one is Dimension A: Prevention programming and it was found to have a score of 3 which is vague awareness. </a:t>
            </a:r>
          </a:p>
          <a:p>
            <a:pPr defTabSz="931774"/>
            <a:endParaRPr lang="en-US" dirty="0"/>
          </a:p>
          <a:p>
            <a:pPr defTabSz="931774"/>
            <a:r>
              <a:rPr lang="en-US" dirty="0"/>
              <a:t>It was found that there are some knowledge of existing efforts, but the Oregon Liquor Control Commission (OLCC) regulations named as the main efforts aimed at this issue. </a:t>
            </a:r>
          </a:p>
          <a:p>
            <a:endParaRPr lang="en-US" dirty="0"/>
          </a:p>
        </p:txBody>
      </p:sp>
      <p:sp>
        <p:nvSpPr>
          <p:cNvPr id="4" name="Slide Number Placeholder 3"/>
          <p:cNvSpPr>
            <a:spLocks noGrp="1"/>
          </p:cNvSpPr>
          <p:nvPr>
            <p:ph type="sldNum" sz="quarter" idx="5"/>
          </p:nvPr>
        </p:nvSpPr>
        <p:spPr/>
        <p:txBody>
          <a:bodyPr/>
          <a:lstStyle/>
          <a:p>
            <a:fld id="{195305BE-D41B-4DF3-950D-C3EC76E0D89A}" type="slidenum">
              <a:rPr lang="en-US" smtClean="0"/>
              <a:t>7</a:t>
            </a:fld>
            <a:endParaRPr lang="en-US"/>
          </a:p>
        </p:txBody>
      </p:sp>
    </p:spTree>
    <p:extLst>
      <p:ext uri="{BB962C8B-B14F-4D97-AF65-F5344CB8AC3E}">
        <p14:creationId xmlns:p14="http://schemas.microsoft.com/office/powerpoint/2010/main" val="262712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 B: Community knowledge about prevention received a score of 2 which is denial or resistance.</a:t>
            </a:r>
          </a:p>
          <a:p>
            <a:endParaRPr lang="en-US" dirty="0"/>
          </a:p>
          <a:p>
            <a:r>
              <a:rPr lang="en-US" dirty="0"/>
              <a:t> This means that some community members recognize that this is a concern, but don’t fully recognize that it might be occurring locally </a:t>
            </a:r>
          </a:p>
          <a:p>
            <a:endParaRPr lang="en-US" dirty="0"/>
          </a:p>
          <a:p>
            <a:r>
              <a:rPr lang="en-US" dirty="0"/>
              <a:t>The focus was again on OLCC regulation and the thought that they should be adequate for prevention</a:t>
            </a:r>
          </a:p>
        </p:txBody>
      </p:sp>
      <p:sp>
        <p:nvSpPr>
          <p:cNvPr id="4" name="Slide Number Placeholder 3"/>
          <p:cNvSpPr>
            <a:spLocks noGrp="1"/>
          </p:cNvSpPr>
          <p:nvPr>
            <p:ph type="sldNum" sz="quarter" idx="5"/>
          </p:nvPr>
        </p:nvSpPr>
        <p:spPr/>
        <p:txBody>
          <a:bodyPr/>
          <a:lstStyle/>
          <a:p>
            <a:fld id="{195305BE-D41B-4DF3-950D-C3EC76E0D89A}" type="slidenum">
              <a:rPr lang="en-US" smtClean="0"/>
              <a:t>8</a:t>
            </a:fld>
            <a:endParaRPr lang="en-US"/>
          </a:p>
        </p:txBody>
      </p:sp>
    </p:spTree>
    <p:extLst>
      <p:ext uri="{BB962C8B-B14F-4D97-AF65-F5344CB8AC3E}">
        <p14:creationId xmlns:p14="http://schemas.microsoft.com/office/powerpoint/2010/main" val="150024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 C: Leadership had a score of 2:denial or resistance. </a:t>
            </a:r>
          </a:p>
          <a:p>
            <a:endParaRPr lang="en-US" dirty="0"/>
          </a:p>
          <a:p>
            <a:r>
              <a:rPr lang="en-US" dirty="0"/>
              <a:t>This means that some community members recognize that this is a concern, but don’t fully recognize that it might be occurring locally </a:t>
            </a:r>
          </a:p>
          <a:p>
            <a:endParaRPr lang="en-US" dirty="0"/>
          </a:p>
          <a:p>
            <a:r>
              <a:rPr lang="en-US" dirty="0"/>
              <a:t>Little to no recognition of anything happening to address this from leadership</a:t>
            </a:r>
          </a:p>
        </p:txBody>
      </p:sp>
      <p:sp>
        <p:nvSpPr>
          <p:cNvPr id="4" name="Slide Number Placeholder 3"/>
          <p:cNvSpPr>
            <a:spLocks noGrp="1"/>
          </p:cNvSpPr>
          <p:nvPr>
            <p:ph type="sldNum" sz="quarter" idx="5"/>
          </p:nvPr>
        </p:nvSpPr>
        <p:spPr/>
        <p:txBody>
          <a:bodyPr/>
          <a:lstStyle/>
          <a:p>
            <a:fld id="{195305BE-D41B-4DF3-950D-C3EC76E0D89A}" type="slidenum">
              <a:rPr lang="en-US" smtClean="0"/>
              <a:t>9</a:t>
            </a:fld>
            <a:endParaRPr lang="en-US"/>
          </a:p>
        </p:txBody>
      </p:sp>
    </p:spTree>
    <p:extLst>
      <p:ext uri="{BB962C8B-B14F-4D97-AF65-F5344CB8AC3E}">
        <p14:creationId xmlns:p14="http://schemas.microsoft.com/office/powerpoint/2010/main" val="346037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A30F-9931-411A-89C6-1DFFC3E5A4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073CF-B66A-44D2-AB74-47595790D2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183529-B7E6-4F34-9A0F-9325D80F4221}"/>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5" name="Footer Placeholder 4">
            <a:extLst>
              <a:ext uri="{FF2B5EF4-FFF2-40B4-BE49-F238E27FC236}">
                <a16:creationId xmlns:a16="http://schemas.microsoft.com/office/drawing/2014/main" id="{BC2782D9-2041-4815-BACB-82DAE54D9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6B541-2D40-4B10-AF33-32583BE3E95E}"/>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180145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C6C6-6406-44EE-9D59-42DA6AD6E3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23C98-4718-4920-B1CE-8B8CD527C0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5A4C6-7BBF-4CC9-B23A-D8844AE30401}"/>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5" name="Footer Placeholder 4">
            <a:extLst>
              <a:ext uri="{FF2B5EF4-FFF2-40B4-BE49-F238E27FC236}">
                <a16:creationId xmlns:a16="http://schemas.microsoft.com/office/drawing/2014/main" id="{140A5D94-73FE-4E04-8A50-D4DAE3399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62828-A0FA-435A-A3BF-2DE61CF59776}"/>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290768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BDA8B-2E2C-445C-96C5-8F6563A753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1B4CA4-D1CD-46A5-92CE-7EBCC80F6A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88A68-1297-4B5F-A561-54281EF790E4}"/>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5" name="Footer Placeholder 4">
            <a:extLst>
              <a:ext uri="{FF2B5EF4-FFF2-40B4-BE49-F238E27FC236}">
                <a16:creationId xmlns:a16="http://schemas.microsoft.com/office/drawing/2014/main" id="{84A0EBCD-54F4-48C5-9952-FD26C5407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EBD20-1758-415C-B342-D4D9DF4BA66F}"/>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420192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2E7E-CD66-4F67-AAF7-1679268ED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EDEE1-0BC6-4D26-870A-A0F71DAD16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A075C-C590-4BCE-8F00-0F073F37EF47}"/>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5" name="Footer Placeholder 4">
            <a:extLst>
              <a:ext uri="{FF2B5EF4-FFF2-40B4-BE49-F238E27FC236}">
                <a16:creationId xmlns:a16="http://schemas.microsoft.com/office/drawing/2014/main" id="{2BDF1221-D4C7-4A20-93EA-5EDA19E10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8C757-342A-4507-82CC-1942EC71AFE2}"/>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317308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1CEA-779E-4B56-AE24-A777D7ED8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5F257B-FE21-486C-A67D-DA2985934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B1C0F8-11CE-405B-9ACD-A694B3554C7D}"/>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5" name="Footer Placeholder 4">
            <a:extLst>
              <a:ext uri="{FF2B5EF4-FFF2-40B4-BE49-F238E27FC236}">
                <a16:creationId xmlns:a16="http://schemas.microsoft.com/office/drawing/2014/main" id="{11F19B35-C42D-4BFB-8E96-4AC75B130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20839-D4E7-4672-AB3E-E601758DA212}"/>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278097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4CF3-66C4-4B14-8736-67BBD469B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4D473-4097-49AE-AA77-FE30FABD71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9813B4-A16B-4DCD-99D4-90C67D01D2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B0C97-7E96-44C4-A96B-BDE2E13E5477}"/>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6" name="Footer Placeholder 5">
            <a:extLst>
              <a:ext uri="{FF2B5EF4-FFF2-40B4-BE49-F238E27FC236}">
                <a16:creationId xmlns:a16="http://schemas.microsoft.com/office/drawing/2014/main" id="{8215343F-54E5-4BEE-B0A7-013AF7B34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578FA-2BF3-4043-99CD-5DE6E0A275B4}"/>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403644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E8D2-5C70-4A85-AD8B-C8CEE3A203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2E1DE-D01F-4636-A34E-234E83E3D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EA3ECE-3979-40DE-89A8-03D1D8265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AE171-8B79-4690-B503-4E5BCA573C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4FF30B-9EA8-4347-9F22-67AD514DE5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5C5AA6-6F7A-488A-BDEA-BBAD631FAB47}"/>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8" name="Footer Placeholder 7">
            <a:extLst>
              <a:ext uri="{FF2B5EF4-FFF2-40B4-BE49-F238E27FC236}">
                <a16:creationId xmlns:a16="http://schemas.microsoft.com/office/drawing/2014/main" id="{3A023433-8C87-4DB4-B6DB-86A6922CA6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3EA40-7480-41F7-B91B-7D368A9E4355}"/>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52996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9727-BC3E-452A-A8D1-79B17C4D4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71019-A11C-43FA-8399-EDAFB00468ED}"/>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4" name="Footer Placeholder 3">
            <a:extLst>
              <a:ext uri="{FF2B5EF4-FFF2-40B4-BE49-F238E27FC236}">
                <a16:creationId xmlns:a16="http://schemas.microsoft.com/office/drawing/2014/main" id="{F0C8377D-878F-438C-A152-9DDFC1AC03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134E3-C65C-4310-83B0-2628798C20F6}"/>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399539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184F6-1AAA-47BA-896D-AE77C710B639}"/>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3" name="Footer Placeholder 2">
            <a:extLst>
              <a:ext uri="{FF2B5EF4-FFF2-40B4-BE49-F238E27FC236}">
                <a16:creationId xmlns:a16="http://schemas.microsoft.com/office/drawing/2014/main" id="{97B66CBB-BF13-45ED-9865-53527E3EE8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8A478-0689-4E45-B25E-D765B56045E7}"/>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83568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D006-0037-4FD0-B139-15688B202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044399-EC39-4A8B-A87F-63944BC2E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72778-2F57-437A-A751-6309A83E4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DD8AC8-D817-4D6C-834F-B6C3B9F9636C}"/>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6" name="Footer Placeholder 5">
            <a:extLst>
              <a:ext uri="{FF2B5EF4-FFF2-40B4-BE49-F238E27FC236}">
                <a16:creationId xmlns:a16="http://schemas.microsoft.com/office/drawing/2014/main" id="{0314F1AD-F0A8-47D8-88D4-F25E84E8B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87A24-0663-4C86-9168-E999F3D2F018}"/>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90377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8E37-79AA-422F-B440-E4E2D2BF4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E5D57-949F-4752-920E-4EA0744C9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0A7786-1F06-49E3-8C8E-817F5D794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88953E-AA98-46CA-91AF-9BEA79DA3208}"/>
              </a:ext>
            </a:extLst>
          </p:cNvPr>
          <p:cNvSpPr>
            <a:spLocks noGrp="1"/>
          </p:cNvSpPr>
          <p:nvPr>
            <p:ph type="dt" sz="half" idx="10"/>
          </p:nvPr>
        </p:nvSpPr>
        <p:spPr/>
        <p:txBody>
          <a:bodyPr/>
          <a:lstStyle/>
          <a:p>
            <a:fld id="{59AA18C8-CDC4-4577-948E-BBEF8BE7F90C}" type="datetimeFigureOut">
              <a:rPr lang="en-US" smtClean="0"/>
              <a:t>9/8/2021</a:t>
            </a:fld>
            <a:endParaRPr lang="en-US"/>
          </a:p>
        </p:txBody>
      </p:sp>
      <p:sp>
        <p:nvSpPr>
          <p:cNvPr id="6" name="Footer Placeholder 5">
            <a:extLst>
              <a:ext uri="{FF2B5EF4-FFF2-40B4-BE49-F238E27FC236}">
                <a16:creationId xmlns:a16="http://schemas.microsoft.com/office/drawing/2014/main" id="{5782F757-D48E-4D99-AD2E-3A31052B9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6395B-0149-4E04-9892-B4F9FAA57C00}"/>
              </a:ext>
            </a:extLst>
          </p:cNvPr>
          <p:cNvSpPr>
            <a:spLocks noGrp="1"/>
          </p:cNvSpPr>
          <p:nvPr>
            <p:ph type="sldNum" sz="quarter" idx="12"/>
          </p:nvPr>
        </p:nvSpPr>
        <p:spPr/>
        <p:txBody>
          <a:bodyPr/>
          <a:lstStyle/>
          <a:p>
            <a:fld id="{182F1AE9-3FBF-4F02-BBAF-6443AE6B19C1}" type="slidenum">
              <a:rPr lang="en-US" smtClean="0"/>
              <a:t>‹#›</a:t>
            </a:fld>
            <a:endParaRPr lang="en-US"/>
          </a:p>
        </p:txBody>
      </p:sp>
    </p:spTree>
    <p:extLst>
      <p:ext uri="{BB962C8B-B14F-4D97-AF65-F5344CB8AC3E}">
        <p14:creationId xmlns:p14="http://schemas.microsoft.com/office/powerpoint/2010/main" val="104353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1B6F9D-EC6E-4669-9176-7702048B9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1F2A5-C324-4E97-B7DC-E653AA8F4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40730-C06F-4C66-8793-A72F72B58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A18C8-CDC4-4577-948E-BBEF8BE7F90C}" type="datetimeFigureOut">
              <a:rPr lang="en-US" smtClean="0"/>
              <a:t>9/8/2021</a:t>
            </a:fld>
            <a:endParaRPr lang="en-US"/>
          </a:p>
        </p:txBody>
      </p:sp>
      <p:sp>
        <p:nvSpPr>
          <p:cNvPr id="5" name="Footer Placeholder 4">
            <a:extLst>
              <a:ext uri="{FF2B5EF4-FFF2-40B4-BE49-F238E27FC236}">
                <a16:creationId xmlns:a16="http://schemas.microsoft.com/office/drawing/2014/main" id="{2D6CE8E5-4F70-4219-943B-0C9E66FD7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F4B02-5651-43F1-BD4B-FFB4A4862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F1AE9-3FBF-4F02-BBAF-6443AE6B19C1}" type="slidenum">
              <a:rPr lang="en-US" smtClean="0"/>
              <a:t>‹#›</a:t>
            </a:fld>
            <a:endParaRPr lang="en-US"/>
          </a:p>
        </p:txBody>
      </p:sp>
    </p:spTree>
    <p:extLst>
      <p:ext uri="{BB962C8B-B14F-4D97-AF65-F5344CB8AC3E}">
        <p14:creationId xmlns:p14="http://schemas.microsoft.com/office/powerpoint/2010/main" val="317575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nunm.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implypsychology.org/social-role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samhsa.gov/sites/default/files/20190718-samhsa-risk-protective-factors.pdf" TargetMode="External"/><Relationship Id="rId5" Type="http://schemas.openxmlformats.org/officeDocument/2006/relationships/hyperlink" Target="https://doi.org/10.4081/jphr.2015.577" TargetMode="External"/><Relationship Id="rId4" Type="http://schemas.openxmlformats.org/officeDocument/2006/relationships/hyperlink" Target="https://www.cdc.gov/alcohol/fact-sheets/alcohol-use.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0CC5-DF39-4E0E-A0F5-F9E4599B49BA}"/>
              </a:ext>
            </a:extLst>
          </p:cNvPr>
          <p:cNvSpPr>
            <a:spLocks noGrp="1"/>
          </p:cNvSpPr>
          <p:nvPr>
            <p:ph type="ctrTitle"/>
          </p:nvPr>
        </p:nvSpPr>
        <p:spPr>
          <a:xfrm>
            <a:off x="1524000" y="529389"/>
            <a:ext cx="9144000" cy="2387600"/>
          </a:xfrm>
        </p:spPr>
        <p:txBody>
          <a:bodyPr/>
          <a:lstStyle/>
          <a:p>
            <a:r>
              <a:rPr lang="en-US" dirty="0"/>
              <a:t>Youth and Alcohol at Community Events </a:t>
            </a:r>
          </a:p>
        </p:txBody>
      </p:sp>
      <p:sp>
        <p:nvSpPr>
          <p:cNvPr id="3" name="Subtitle 2">
            <a:extLst>
              <a:ext uri="{FF2B5EF4-FFF2-40B4-BE49-F238E27FC236}">
                <a16:creationId xmlns:a16="http://schemas.microsoft.com/office/drawing/2014/main" id="{2345622C-B588-4771-8AF1-DB9427EEF423}"/>
              </a:ext>
            </a:extLst>
          </p:cNvPr>
          <p:cNvSpPr>
            <a:spLocks noGrp="1"/>
          </p:cNvSpPr>
          <p:nvPr>
            <p:ph type="subTitle" idx="1"/>
          </p:nvPr>
        </p:nvSpPr>
        <p:spPr>
          <a:xfrm>
            <a:off x="1524000" y="2808705"/>
            <a:ext cx="9144000" cy="801520"/>
          </a:xfrm>
        </p:spPr>
        <p:txBody>
          <a:bodyPr>
            <a:normAutofit/>
          </a:bodyPr>
          <a:lstStyle/>
          <a:p>
            <a:r>
              <a:rPr lang="en-US" sz="3200" dirty="0"/>
              <a:t>Community Readiness Assessment </a:t>
            </a:r>
          </a:p>
        </p:txBody>
      </p:sp>
      <p:sp>
        <p:nvSpPr>
          <p:cNvPr id="4" name="Subtitle 2">
            <a:extLst>
              <a:ext uri="{FF2B5EF4-FFF2-40B4-BE49-F238E27FC236}">
                <a16:creationId xmlns:a16="http://schemas.microsoft.com/office/drawing/2014/main" id="{989991E9-7D63-41BC-BA02-A1A0D7D23A39}"/>
              </a:ext>
            </a:extLst>
          </p:cNvPr>
          <p:cNvSpPr txBox="1">
            <a:spLocks/>
          </p:cNvSpPr>
          <p:nvPr/>
        </p:nvSpPr>
        <p:spPr>
          <a:xfrm>
            <a:off x="1524000" y="4495633"/>
            <a:ext cx="9144000" cy="18329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Kathryn Crombie, </a:t>
            </a:r>
            <a:r>
              <a:rPr lang="en-US" sz="3200" dirty="0" err="1"/>
              <a:t>MScGH</a:t>
            </a:r>
            <a:r>
              <a:rPr lang="en-US" sz="3200" dirty="0"/>
              <a:t> </a:t>
            </a:r>
          </a:p>
          <a:p>
            <a:r>
              <a:rPr lang="en-US" sz="3200" dirty="0"/>
              <a:t>Health Promotion Specialist </a:t>
            </a:r>
          </a:p>
          <a:p>
            <a:r>
              <a:rPr lang="en-US" sz="3200" dirty="0"/>
              <a:t>Clatsop County Department of Public Health </a:t>
            </a:r>
          </a:p>
        </p:txBody>
      </p:sp>
    </p:spTree>
    <p:extLst>
      <p:ext uri="{BB962C8B-B14F-4D97-AF65-F5344CB8AC3E}">
        <p14:creationId xmlns:p14="http://schemas.microsoft.com/office/powerpoint/2010/main" val="247523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Community Findings by Dimension</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838200" y="1447535"/>
            <a:ext cx="10515600" cy="1384995"/>
          </a:xfrm>
          <a:prstGeom prst="rect">
            <a:avLst/>
          </a:prstGeom>
          <a:noFill/>
        </p:spPr>
        <p:txBody>
          <a:bodyPr wrap="square" rtlCol="0">
            <a:spAutoFit/>
          </a:bodyPr>
          <a:lstStyle/>
          <a:p>
            <a:r>
              <a:rPr lang="en-US" sz="2800" b="1" dirty="0"/>
              <a:t>Dimension D: Community Climate</a:t>
            </a:r>
          </a:p>
          <a:p>
            <a:endParaRPr lang="en-US" sz="2800" b="1" dirty="0"/>
          </a:p>
          <a:p>
            <a:r>
              <a:rPr lang="en-US" sz="2800" b="1" dirty="0"/>
              <a:t>Score: 2—Denial/Resistance </a:t>
            </a:r>
          </a:p>
        </p:txBody>
      </p:sp>
      <p:sp>
        <p:nvSpPr>
          <p:cNvPr id="11" name="TextBox 10">
            <a:extLst>
              <a:ext uri="{FF2B5EF4-FFF2-40B4-BE49-F238E27FC236}">
                <a16:creationId xmlns:a16="http://schemas.microsoft.com/office/drawing/2014/main" id="{17EA5B1A-4065-46F0-ABC8-56F6D3606E48}"/>
              </a:ext>
            </a:extLst>
          </p:cNvPr>
          <p:cNvSpPr txBox="1"/>
          <p:nvPr/>
        </p:nvSpPr>
        <p:spPr>
          <a:xfrm>
            <a:off x="838200" y="2773098"/>
            <a:ext cx="10976811"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The prevailing attitude is “there’s nothing we can do,” or “only ‘those’ people do that.” </a:t>
            </a:r>
          </a:p>
          <a:p>
            <a:pPr marL="285750" indent="-285750">
              <a:buFont typeface="Arial" panose="020B0604020202020204" pitchFamily="34" charset="0"/>
              <a:buChar char="•"/>
            </a:pPr>
            <a:r>
              <a:rPr lang="en-US" sz="2400" dirty="0"/>
              <a:t>Influence alcohol may have was not a big consideration; setting an example was not a main point of discussion</a:t>
            </a:r>
          </a:p>
          <a:p>
            <a:pPr marL="285750" indent="-285750">
              <a:buFont typeface="Arial" panose="020B0604020202020204" pitchFamily="34" charset="0"/>
              <a:buChar char="•"/>
            </a:pPr>
            <a:r>
              <a:rPr lang="en-US" sz="2400" dirty="0"/>
              <a:t>Resistance to prohibition of alcohol at community events and responsibility is put on OLCC regulation ; these were thought to be enough to keep alcohol out of the hands of youth </a:t>
            </a:r>
          </a:p>
          <a:p>
            <a:pPr marL="285750" indent="-285750">
              <a:buFont typeface="Arial" panose="020B0604020202020204" pitchFamily="34" charset="0"/>
              <a:buChar char="•"/>
            </a:pPr>
            <a:r>
              <a:rPr lang="en-US" sz="2400" dirty="0"/>
              <a:t>Attitude that youth are going to drink alcohol either way, and it can’t be prevented so the regulations are adequate  </a:t>
            </a:r>
          </a:p>
        </p:txBody>
      </p:sp>
    </p:spTree>
    <p:extLst>
      <p:ext uri="{BB962C8B-B14F-4D97-AF65-F5344CB8AC3E}">
        <p14:creationId xmlns:p14="http://schemas.microsoft.com/office/powerpoint/2010/main" val="176984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Community Findings by Dimension</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838200" y="1447535"/>
            <a:ext cx="10515600" cy="1384995"/>
          </a:xfrm>
          <a:prstGeom prst="rect">
            <a:avLst/>
          </a:prstGeom>
          <a:noFill/>
        </p:spPr>
        <p:txBody>
          <a:bodyPr wrap="square" rtlCol="0">
            <a:spAutoFit/>
          </a:bodyPr>
          <a:lstStyle/>
          <a:p>
            <a:r>
              <a:rPr lang="en-US" sz="2800" b="1" dirty="0"/>
              <a:t>Dimension E: Community Knowledge of Issue </a:t>
            </a:r>
          </a:p>
          <a:p>
            <a:endParaRPr lang="en-US" sz="2800" b="1" dirty="0"/>
          </a:p>
          <a:p>
            <a:r>
              <a:rPr lang="en-US" sz="2800" b="1" dirty="0"/>
              <a:t>Score: 3—Vague awareness </a:t>
            </a:r>
          </a:p>
        </p:txBody>
      </p:sp>
      <p:sp>
        <p:nvSpPr>
          <p:cNvPr id="11" name="TextBox 10">
            <a:extLst>
              <a:ext uri="{FF2B5EF4-FFF2-40B4-BE49-F238E27FC236}">
                <a16:creationId xmlns:a16="http://schemas.microsoft.com/office/drawing/2014/main" id="{17EA5B1A-4065-46F0-ABC8-56F6D3606E48}"/>
              </a:ext>
            </a:extLst>
          </p:cNvPr>
          <p:cNvSpPr txBox="1"/>
          <p:nvPr/>
        </p:nvSpPr>
        <p:spPr>
          <a:xfrm>
            <a:off x="838200" y="2773098"/>
            <a:ext cx="10976811"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A few community members have basic knowledge of youth exposure to alcohol at community events, and recognize some people may be affected by youth exposure to alcohol at community events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Awareness about alcohol consumption, but less knowledge about community norms and their impact </a:t>
            </a:r>
          </a:p>
        </p:txBody>
      </p:sp>
    </p:spTree>
    <p:extLst>
      <p:ext uri="{BB962C8B-B14F-4D97-AF65-F5344CB8AC3E}">
        <p14:creationId xmlns:p14="http://schemas.microsoft.com/office/powerpoint/2010/main" val="241329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Community Findings by Dimension</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838200" y="1447535"/>
            <a:ext cx="10515600" cy="1384995"/>
          </a:xfrm>
          <a:prstGeom prst="rect">
            <a:avLst/>
          </a:prstGeom>
          <a:noFill/>
        </p:spPr>
        <p:txBody>
          <a:bodyPr wrap="square" rtlCol="0">
            <a:spAutoFit/>
          </a:bodyPr>
          <a:lstStyle/>
          <a:p>
            <a:r>
              <a:rPr lang="en-US" sz="2800" b="1" dirty="0"/>
              <a:t>Dimension F: Resources for Prevention Efforts </a:t>
            </a:r>
          </a:p>
          <a:p>
            <a:endParaRPr lang="en-US" sz="2800" b="1" dirty="0"/>
          </a:p>
          <a:p>
            <a:r>
              <a:rPr lang="en-US" sz="2800" b="1" dirty="0"/>
              <a:t>Score: 3—Vague awareness </a:t>
            </a:r>
          </a:p>
        </p:txBody>
      </p:sp>
      <p:sp>
        <p:nvSpPr>
          <p:cNvPr id="11" name="TextBox 10">
            <a:extLst>
              <a:ext uri="{FF2B5EF4-FFF2-40B4-BE49-F238E27FC236}">
                <a16:creationId xmlns:a16="http://schemas.microsoft.com/office/drawing/2014/main" id="{17EA5B1A-4065-46F0-ABC8-56F6D3606E48}"/>
              </a:ext>
            </a:extLst>
          </p:cNvPr>
          <p:cNvSpPr txBox="1"/>
          <p:nvPr/>
        </p:nvSpPr>
        <p:spPr>
          <a:xfrm>
            <a:off x="838200" y="2773098"/>
            <a:ext cx="10976811" cy="295465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Community not sure what it would take (or where resources would come from) to initiate efforts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No knowledge except for OLCC regulations and flyers mentioned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Focus on prevention to alcohol service via parent responsibility, education, and OLCC rather than youth perception and community norms </a:t>
            </a:r>
          </a:p>
        </p:txBody>
      </p:sp>
    </p:spTree>
    <p:extLst>
      <p:ext uri="{BB962C8B-B14F-4D97-AF65-F5344CB8AC3E}">
        <p14:creationId xmlns:p14="http://schemas.microsoft.com/office/powerpoint/2010/main" val="32033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FINAL RESULTS </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838200" y="1447535"/>
            <a:ext cx="10515600" cy="523220"/>
          </a:xfrm>
          <a:prstGeom prst="rect">
            <a:avLst/>
          </a:prstGeom>
          <a:noFill/>
        </p:spPr>
        <p:txBody>
          <a:bodyPr wrap="square" rtlCol="0">
            <a:spAutoFit/>
          </a:bodyPr>
          <a:lstStyle/>
          <a:p>
            <a:r>
              <a:rPr lang="en-US" sz="2800" b="1" dirty="0"/>
              <a:t>OVERALL TOTAL: 2—Denial/Resistance </a:t>
            </a:r>
          </a:p>
        </p:txBody>
      </p:sp>
      <p:sp>
        <p:nvSpPr>
          <p:cNvPr id="11" name="TextBox 10">
            <a:extLst>
              <a:ext uri="{FF2B5EF4-FFF2-40B4-BE49-F238E27FC236}">
                <a16:creationId xmlns:a16="http://schemas.microsoft.com/office/drawing/2014/main" id="{17EA5B1A-4065-46F0-ABC8-56F6D3606E48}"/>
              </a:ext>
            </a:extLst>
          </p:cNvPr>
          <p:cNvSpPr txBox="1"/>
          <p:nvPr/>
        </p:nvSpPr>
        <p:spPr>
          <a:xfrm>
            <a:off x="607594" y="1825625"/>
            <a:ext cx="10976811" cy="110799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Some community members recognize that this is a general concern, but little knowledge of this issue occurring locally </a:t>
            </a:r>
          </a:p>
        </p:txBody>
      </p:sp>
      <p:sp>
        <p:nvSpPr>
          <p:cNvPr id="3" name="TextBox 2">
            <a:extLst>
              <a:ext uri="{FF2B5EF4-FFF2-40B4-BE49-F238E27FC236}">
                <a16:creationId xmlns:a16="http://schemas.microsoft.com/office/drawing/2014/main" id="{2C0A0BD1-8673-4DB5-85DF-37EF4470F3BB}"/>
              </a:ext>
            </a:extLst>
          </p:cNvPr>
          <p:cNvSpPr txBox="1"/>
          <p:nvPr/>
        </p:nvSpPr>
        <p:spPr>
          <a:xfrm>
            <a:off x="1029489" y="3202484"/>
            <a:ext cx="5222584" cy="584775"/>
          </a:xfrm>
          <a:prstGeom prst="rect">
            <a:avLst/>
          </a:prstGeom>
          <a:noFill/>
        </p:spPr>
        <p:txBody>
          <a:bodyPr wrap="none" rtlCol="0">
            <a:spAutoFit/>
          </a:bodyPr>
          <a:lstStyle/>
          <a:p>
            <a:r>
              <a:rPr lang="en-US" sz="3200" b="1" dirty="0"/>
              <a:t>Some key informant concerns</a:t>
            </a:r>
          </a:p>
        </p:txBody>
      </p:sp>
      <p:sp>
        <p:nvSpPr>
          <p:cNvPr id="5" name="TextBox 4">
            <a:extLst>
              <a:ext uri="{FF2B5EF4-FFF2-40B4-BE49-F238E27FC236}">
                <a16:creationId xmlns:a16="http://schemas.microsoft.com/office/drawing/2014/main" id="{B8B19C0E-8164-4AC3-9E3E-7104A7ED3900}"/>
              </a:ext>
            </a:extLst>
          </p:cNvPr>
          <p:cNvSpPr txBox="1"/>
          <p:nvPr/>
        </p:nvSpPr>
        <p:spPr>
          <a:xfrm>
            <a:off x="1034715" y="3787259"/>
            <a:ext cx="11079123" cy="2215991"/>
          </a:xfrm>
          <a:prstGeom prst="rect">
            <a:avLst/>
          </a:prstGeom>
          <a:noFill/>
        </p:spPr>
        <p:txBody>
          <a:bodyPr wrap="none" rtlCol="0">
            <a:spAutoFit/>
          </a:bodyPr>
          <a:lstStyle/>
          <a:p>
            <a:pPr marL="285750" indent="-285750">
              <a:buFont typeface="Arial" panose="020B0604020202020204" pitchFamily="34" charset="0"/>
              <a:buChar char="•"/>
            </a:pPr>
            <a:r>
              <a:rPr lang="en-US" sz="2400" dirty="0"/>
              <a:t>Importance of role modeling</a:t>
            </a:r>
          </a:p>
          <a:p>
            <a:pPr marL="285750" indent="-285750">
              <a:buFont typeface="Arial" panose="020B0604020202020204" pitchFamily="34" charset="0"/>
              <a:buChar char="•"/>
            </a:pPr>
            <a:r>
              <a:rPr lang="en-US" sz="2400" dirty="0"/>
              <a:t>Education </a:t>
            </a:r>
          </a:p>
          <a:p>
            <a:pPr marL="285750" indent="-285750">
              <a:buFont typeface="Arial" panose="020B0604020202020204" pitchFamily="34" charset="0"/>
              <a:buChar char="•"/>
            </a:pPr>
            <a:r>
              <a:rPr lang="en-US" sz="2400" dirty="0"/>
              <a:t>Alcohol served at community events necessary for financial benefit </a:t>
            </a:r>
          </a:p>
          <a:p>
            <a:pPr marL="285750" indent="-285750">
              <a:buFont typeface="Arial" panose="020B0604020202020204" pitchFamily="34" charset="0"/>
              <a:buChar char="•"/>
            </a:pPr>
            <a:r>
              <a:rPr lang="en-US" sz="2400" dirty="0"/>
              <a:t>Prohibition would be an overstepping of the government </a:t>
            </a:r>
          </a:p>
          <a:p>
            <a:pPr marL="285750" indent="-285750">
              <a:buFont typeface="Arial" panose="020B0604020202020204" pitchFamily="34" charset="0"/>
              <a:buChar char="•"/>
            </a:pPr>
            <a:r>
              <a:rPr lang="en-US" sz="2400" dirty="0"/>
              <a:t>Not a priority, public health should be focused on homelessness and opioid addition  </a:t>
            </a:r>
          </a:p>
          <a:p>
            <a:endParaRPr lang="en-US" dirty="0"/>
          </a:p>
        </p:txBody>
      </p:sp>
    </p:spTree>
    <p:extLst>
      <p:ext uri="{BB962C8B-B14F-4D97-AF65-F5344CB8AC3E}">
        <p14:creationId xmlns:p14="http://schemas.microsoft.com/office/powerpoint/2010/main" val="248919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808FC6-D721-4813-90DA-4B07B2200B20}"/>
              </a:ext>
            </a:extLst>
          </p:cNvPr>
          <p:cNvSpPr>
            <a:spLocks noGrp="1"/>
          </p:cNvSpPr>
          <p:nvPr>
            <p:ph type="title"/>
          </p:nvPr>
        </p:nvSpPr>
        <p:spPr/>
        <p:txBody>
          <a:bodyPr/>
          <a:lstStyle/>
          <a:p>
            <a:r>
              <a:rPr lang="en-US" dirty="0"/>
              <a:t>Why is this important to reducing youth alcohol use? </a:t>
            </a:r>
          </a:p>
        </p:txBody>
      </p:sp>
      <p:sp>
        <p:nvSpPr>
          <p:cNvPr id="15" name="Title 1">
            <a:extLst>
              <a:ext uri="{FF2B5EF4-FFF2-40B4-BE49-F238E27FC236}">
                <a16:creationId xmlns:a16="http://schemas.microsoft.com/office/drawing/2014/main" id="{3A6A3405-76C3-4DF0-AD93-835DF43EFE99}"/>
              </a:ext>
            </a:extLst>
          </p:cNvPr>
          <p:cNvSpPr txBox="1">
            <a:spLocks/>
          </p:cNvSpPr>
          <p:nvPr/>
        </p:nvSpPr>
        <p:spPr>
          <a:xfrm>
            <a:off x="838200" y="1640683"/>
            <a:ext cx="50572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Social Norms </a:t>
            </a:r>
          </a:p>
        </p:txBody>
      </p:sp>
      <p:sp>
        <p:nvSpPr>
          <p:cNvPr id="16" name="Content Placeholder 2">
            <a:extLst>
              <a:ext uri="{FF2B5EF4-FFF2-40B4-BE49-F238E27FC236}">
                <a16:creationId xmlns:a16="http://schemas.microsoft.com/office/drawing/2014/main" id="{A12E4D27-95A8-4DB7-B12A-5B7E3A6471F5}"/>
              </a:ext>
            </a:extLst>
          </p:cNvPr>
          <p:cNvSpPr>
            <a:spLocks noGrp="1"/>
          </p:cNvSpPr>
          <p:nvPr>
            <p:ph idx="1"/>
          </p:nvPr>
        </p:nvSpPr>
        <p:spPr>
          <a:xfrm>
            <a:off x="838200" y="2730835"/>
            <a:ext cx="10515600" cy="4351338"/>
          </a:xfrm>
        </p:spPr>
        <p:txBody>
          <a:bodyPr/>
          <a:lstStyle/>
          <a:p>
            <a:r>
              <a:rPr lang="en-US" dirty="0"/>
              <a:t>Expected behaviors in society</a:t>
            </a:r>
            <a:endParaRPr lang="en-US" b="0" dirty="0">
              <a:effectLst/>
            </a:endParaRPr>
          </a:p>
          <a:p>
            <a:r>
              <a:rPr lang="en-US" dirty="0"/>
              <a:t>They may be true or false </a:t>
            </a:r>
          </a:p>
          <a:p>
            <a:r>
              <a:rPr lang="en-US" dirty="0"/>
              <a:t>Provide us with an expected idea of how to behave, and function to provide order and predictability in society.</a:t>
            </a:r>
            <a:r>
              <a:rPr lang="en-US" b="1" dirty="0"/>
              <a:t> </a:t>
            </a:r>
            <a:endParaRPr lang="en-US" dirty="0"/>
          </a:p>
        </p:txBody>
      </p:sp>
      <p:pic>
        <p:nvPicPr>
          <p:cNvPr id="2050" name="Picture 2" descr="https://lh5.googleusercontent.com/GSUUXHM-Q52dyuzpyAMT7fv4ZAx8hQLo8ysmfXOPB3cdrHij3MBrm6GX2c9KYuwXdfHoxGM5fzC1Ng7XOV24v4nBMj_LpNVCVnBlDateaFd6WbGO5URQ5kjUOOMGYjiWKcTwkp5nTNI=s0">
            <a:extLst>
              <a:ext uri="{FF2B5EF4-FFF2-40B4-BE49-F238E27FC236}">
                <a16:creationId xmlns:a16="http://schemas.microsoft.com/office/drawing/2014/main" id="{80A42B43-0558-4095-83B0-B1F38429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658479"/>
            <a:ext cx="483870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9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65D4-52C0-4363-9C79-015CF560F4B7}"/>
              </a:ext>
            </a:extLst>
          </p:cNvPr>
          <p:cNvSpPr>
            <a:spLocks noGrp="1"/>
          </p:cNvSpPr>
          <p:nvPr>
            <p:ph type="title"/>
          </p:nvPr>
        </p:nvSpPr>
        <p:spPr/>
        <p:txBody>
          <a:bodyPr/>
          <a:lstStyle/>
          <a:p>
            <a:r>
              <a:rPr lang="en-US" dirty="0"/>
              <a:t>Alcohol Use </a:t>
            </a:r>
          </a:p>
        </p:txBody>
      </p:sp>
      <p:sp>
        <p:nvSpPr>
          <p:cNvPr id="4" name="Text Placeholder 3">
            <a:extLst>
              <a:ext uri="{FF2B5EF4-FFF2-40B4-BE49-F238E27FC236}">
                <a16:creationId xmlns:a16="http://schemas.microsoft.com/office/drawing/2014/main" id="{E8DCD2CB-E4DF-45C1-9380-411AB384A6EA}"/>
              </a:ext>
            </a:extLst>
          </p:cNvPr>
          <p:cNvSpPr>
            <a:spLocks noGrp="1"/>
          </p:cNvSpPr>
          <p:nvPr>
            <p:ph type="body" idx="1"/>
          </p:nvPr>
        </p:nvSpPr>
        <p:spPr/>
        <p:txBody>
          <a:bodyPr/>
          <a:lstStyle/>
          <a:p>
            <a:r>
              <a:rPr lang="en-US" dirty="0"/>
              <a:t>Short term health impacts: </a:t>
            </a:r>
          </a:p>
        </p:txBody>
      </p:sp>
      <p:sp>
        <p:nvSpPr>
          <p:cNvPr id="3" name="Content Placeholder 2">
            <a:extLst>
              <a:ext uri="{FF2B5EF4-FFF2-40B4-BE49-F238E27FC236}">
                <a16:creationId xmlns:a16="http://schemas.microsoft.com/office/drawing/2014/main" id="{CA3A43BC-A00F-4E2C-86C5-C27466C39994}"/>
              </a:ext>
            </a:extLst>
          </p:cNvPr>
          <p:cNvSpPr>
            <a:spLocks noGrp="1"/>
          </p:cNvSpPr>
          <p:nvPr>
            <p:ph sz="half" idx="2"/>
          </p:nvPr>
        </p:nvSpPr>
        <p:spPr/>
        <p:txBody>
          <a:bodyPr>
            <a:normAutofit fontScale="40000" lnSpcReduction="20000"/>
          </a:bodyPr>
          <a:lstStyle/>
          <a:p>
            <a:pPr lvl="1">
              <a:lnSpc>
                <a:spcPct val="170000"/>
              </a:lnSpc>
            </a:pPr>
            <a:r>
              <a:rPr lang="en-US" sz="5900" dirty="0"/>
              <a:t>Injuries</a:t>
            </a:r>
            <a:endParaRPr lang="en-US" sz="5900" b="1" dirty="0"/>
          </a:p>
          <a:p>
            <a:pPr lvl="1">
              <a:lnSpc>
                <a:spcPct val="170000"/>
              </a:lnSpc>
            </a:pPr>
            <a:r>
              <a:rPr lang="en-US" sz="5900" dirty="0"/>
              <a:t>Violence, including suicide</a:t>
            </a:r>
            <a:endParaRPr lang="en-US" sz="5900" b="1" dirty="0"/>
          </a:p>
          <a:p>
            <a:pPr lvl="1">
              <a:lnSpc>
                <a:spcPct val="170000"/>
              </a:lnSpc>
            </a:pPr>
            <a:r>
              <a:rPr lang="en-US" sz="5900" dirty="0"/>
              <a:t>Alcohol Poisoning </a:t>
            </a:r>
            <a:endParaRPr lang="en-US" sz="5900" b="1" dirty="0"/>
          </a:p>
          <a:p>
            <a:pPr lvl="1">
              <a:lnSpc>
                <a:spcPct val="170000"/>
              </a:lnSpc>
            </a:pPr>
            <a:r>
              <a:rPr lang="en-US" sz="5900" dirty="0"/>
              <a:t>Risky behaviors</a:t>
            </a:r>
            <a:endParaRPr lang="en-US" sz="5900" b="1" dirty="0"/>
          </a:p>
          <a:p>
            <a:pPr lvl="1">
              <a:lnSpc>
                <a:spcPct val="170000"/>
              </a:lnSpc>
            </a:pPr>
            <a:r>
              <a:rPr lang="en-US" sz="5900" dirty="0"/>
              <a:t>Adverse pregnancy sexual and fetal outcomes </a:t>
            </a:r>
          </a:p>
          <a:p>
            <a:pPr lvl="1"/>
            <a:endParaRPr lang="en-US" dirty="0"/>
          </a:p>
        </p:txBody>
      </p:sp>
      <p:sp>
        <p:nvSpPr>
          <p:cNvPr id="5" name="Text Placeholder 4">
            <a:extLst>
              <a:ext uri="{FF2B5EF4-FFF2-40B4-BE49-F238E27FC236}">
                <a16:creationId xmlns:a16="http://schemas.microsoft.com/office/drawing/2014/main" id="{259C6730-2975-4337-89CB-95FFF5F771B6}"/>
              </a:ext>
            </a:extLst>
          </p:cNvPr>
          <p:cNvSpPr>
            <a:spLocks noGrp="1"/>
          </p:cNvSpPr>
          <p:nvPr>
            <p:ph type="body" sz="quarter" idx="3"/>
          </p:nvPr>
        </p:nvSpPr>
        <p:spPr/>
        <p:txBody>
          <a:bodyPr/>
          <a:lstStyle/>
          <a:p>
            <a:r>
              <a:rPr lang="en-US" dirty="0"/>
              <a:t>Long term health impacts: </a:t>
            </a:r>
          </a:p>
        </p:txBody>
      </p:sp>
      <p:sp>
        <p:nvSpPr>
          <p:cNvPr id="6" name="Content Placeholder 5">
            <a:extLst>
              <a:ext uri="{FF2B5EF4-FFF2-40B4-BE49-F238E27FC236}">
                <a16:creationId xmlns:a16="http://schemas.microsoft.com/office/drawing/2014/main" id="{F975E8EB-FE8E-4F7E-9B24-D763244AEBF6}"/>
              </a:ext>
            </a:extLst>
          </p:cNvPr>
          <p:cNvSpPr>
            <a:spLocks noGrp="1"/>
          </p:cNvSpPr>
          <p:nvPr>
            <p:ph sz="quarter" idx="4"/>
          </p:nvPr>
        </p:nvSpPr>
        <p:spPr>
          <a:xfrm>
            <a:off x="6172200" y="2505075"/>
            <a:ext cx="6112122" cy="3684588"/>
          </a:xfrm>
        </p:spPr>
        <p:txBody>
          <a:bodyPr>
            <a:noAutofit/>
          </a:bodyPr>
          <a:lstStyle/>
          <a:p>
            <a:pPr lvl="0">
              <a:lnSpc>
                <a:spcPct val="100000"/>
              </a:lnSpc>
              <a:spcBef>
                <a:spcPts val="0"/>
              </a:spcBef>
            </a:pPr>
            <a:r>
              <a:rPr lang="en-US" sz="2400" dirty="0"/>
              <a:t>High blood pressure</a:t>
            </a:r>
            <a:endParaRPr lang="en-US" sz="2400" b="1" dirty="0"/>
          </a:p>
          <a:p>
            <a:pPr lvl="0">
              <a:lnSpc>
                <a:spcPct val="100000"/>
              </a:lnSpc>
              <a:spcBef>
                <a:spcPts val="0"/>
              </a:spcBef>
            </a:pPr>
            <a:r>
              <a:rPr lang="en-US" sz="2400" dirty="0"/>
              <a:t>Heart disease </a:t>
            </a:r>
            <a:endParaRPr lang="en-US" sz="2400" b="1" dirty="0"/>
          </a:p>
          <a:p>
            <a:pPr lvl="0">
              <a:lnSpc>
                <a:spcPct val="100000"/>
              </a:lnSpc>
              <a:spcBef>
                <a:spcPts val="0"/>
              </a:spcBef>
            </a:pPr>
            <a:r>
              <a:rPr lang="en-US" sz="2400" dirty="0"/>
              <a:t>Stroke</a:t>
            </a:r>
            <a:endParaRPr lang="en-US" sz="2400" b="1" dirty="0"/>
          </a:p>
          <a:p>
            <a:pPr lvl="0">
              <a:lnSpc>
                <a:spcPct val="100000"/>
              </a:lnSpc>
              <a:spcBef>
                <a:spcPts val="0"/>
              </a:spcBef>
            </a:pPr>
            <a:r>
              <a:rPr lang="en-US" sz="2400" dirty="0"/>
              <a:t>Liver disease and digestive problems</a:t>
            </a:r>
            <a:endParaRPr lang="en-US" sz="2400" b="1" dirty="0"/>
          </a:p>
          <a:p>
            <a:pPr lvl="0">
              <a:lnSpc>
                <a:spcPct val="100000"/>
              </a:lnSpc>
              <a:spcBef>
                <a:spcPts val="0"/>
              </a:spcBef>
            </a:pPr>
            <a:r>
              <a:rPr lang="en-US" sz="2400" dirty="0"/>
              <a:t>Cancer of the breast, mouth, throat, esophagus, liver, and colon</a:t>
            </a:r>
            <a:endParaRPr lang="en-US" sz="2400" b="1" dirty="0"/>
          </a:p>
          <a:p>
            <a:pPr lvl="0">
              <a:lnSpc>
                <a:spcPct val="100000"/>
              </a:lnSpc>
              <a:spcBef>
                <a:spcPts val="0"/>
              </a:spcBef>
            </a:pPr>
            <a:r>
              <a:rPr lang="en-US" sz="2400" dirty="0"/>
              <a:t>Learning and memory problems including dementia</a:t>
            </a:r>
            <a:endParaRPr lang="en-US" sz="2400" b="1" dirty="0"/>
          </a:p>
          <a:p>
            <a:pPr lvl="0">
              <a:lnSpc>
                <a:spcPct val="100000"/>
              </a:lnSpc>
              <a:spcBef>
                <a:spcPts val="0"/>
              </a:spcBef>
            </a:pPr>
            <a:r>
              <a:rPr lang="en-US" sz="2400" dirty="0"/>
              <a:t>Social problems</a:t>
            </a:r>
            <a:endParaRPr lang="en-US" sz="2400" b="1" dirty="0"/>
          </a:p>
          <a:p>
            <a:pPr lvl="0">
              <a:lnSpc>
                <a:spcPct val="100000"/>
              </a:lnSpc>
              <a:spcBef>
                <a:spcPts val="0"/>
              </a:spcBef>
            </a:pPr>
            <a:r>
              <a:rPr lang="en-US" sz="2400" dirty="0"/>
              <a:t>Alcohol dependency or alcoholism</a:t>
            </a:r>
            <a:r>
              <a:rPr lang="en-US" dirty="0"/>
              <a:t>  </a:t>
            </a:r>
            <a:endParaRPr lang="en-US" b="1" dirty="0"/>
          </a:p>
          <a:p>
            <a:pPr lvl="1"/>
            <a:endParaRPr lang="en-US" dirty="0"/>
          </a:p>
        </p:txBody>
      </p:sp>
      <p:sp>
        <p:nvSpPr>
          <p:cNvPr id="7" name="TextBox 6">
            <a:extLst>
              <a:ext uri="{FF2B5EF4-FFF2-40B4-BE49-F238E27FC236}">
                <a16:creationId xmlns:a16="http://schemas.microsoft.com/office/drawing/2014/main" id="{6F9FD0E5-E846-4D11-8AC9-2C34F39F472C}"/>
              </a:ext>
            </a:extLst>
          </p:cNvPr>
          <p:cNvSpPr txBox="1"/>
          <p:nvPr/>
        </p:nvSpPr>
        <p:spPr>
          <a:xfrm>
            <a:off x="932146" y="1547727"/>
            <a:ext cx="8068427" cy="738664"/>
          </a:xfrm>
          <a:prstGeom prst="rect">
            <a:avLst/>
          </a:prstGeom>
          <a:noFill/>
        </p:spPr>
        <p:txBody>
          <a:bodyPr wrap="none" rtlCol="0">
            <a:spAutoFit/>
          </a:bodyPr>
          <a:lstStyle/>
          <a:p>
            <a:r>
              <a:rPr lang="en-US" sz="2400" dirty="0"/>
              <a:t>95,000 deaths are attributed to excessive alcohol use each year</a:t>
            </a:r>
          </a:p>
          <a:p>
            <a:endParaRPr lang="en-US" dirty="0"/>
          </a:p>
        </p:txBody>
      </p:sp>
    </p:spTree>
    <p:extLst>
      <p:ext uri="{BB962C8B-B14F-4D97-AF65-F5344CB8AC3E}">
        <p14:creationId xmlns:p14="http://schemas.microsoft.com/office/powerpoint/2010/main" val="230992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36F0-28CA-4C78-BF0A-9C9F91E566B5}"/>
              </a:ext>
            </a:extLst>
          </p:cNvPr>
          <p:cNvSpPr>
            <a:spLocks noGrp="1"/>
          </p:cNvSpPr>
          <p:nvPr>
            <p:ph type="title"/>
          </p:nvPr>
        </p:nvSpPr>
        <p:spPr/>
        <p:txBody>
          <a:bodyPr/>
          <a:lstStyle/>
          <a:p>
            <a:r>
              <a:rPr lang="en-US" dirty="0"/>
              <a:t>Underage Drinking </a:t>
            </a:r>
          </a:p>
        </p:txBody>
      </p:sp>
      <p:sp>
        <p:nvSpPr>
          <p:cNvPr id="3" name="Content Placeholder 2">
            <a:extLst>
              <a:ext uri="{FF2B5EF4-FFF2-40B4-BE49-F238E27FC236}">
                <a16:creationId xmlns:a16="http://schemas.microsoft.com/office/drawing/2014/main" id="{3EA6133B-DF40-4BCC-B5DD-F7BEEAF352B5}"/>
              </a:ext>
            </a:extLst>
          </p:cNvPr>
          <p:cNvSpPr>
            <a:spLocks noGrp="1"/>
          </p:cNvSpPr>
          <p:nvPr>
            <p:ph idx="1"/>
          </p:nvPr>
        </p:nvSpPr>
        <p:spPr>
          <a:xfrm>
            <a:off x="701721" y="1347537"/>
            <a:ext cx="11161415" cy="5145338"/>
          </a:xfrm>
        </p:spPr>
        <p:txBody>
          <a:bodyPr>
            <a:normAutofit lnSpcReduction="10000"/>
          </a:bodyPr>
          <a:lstStyle/>
          <a:p>
            <a:r>
              <a:rPr lang="en-US" b="1" dirty="0"/>
              <a:t>3,500 deaths and 210,000 years of potential life lost each year</a:t>
            </a:r>
          </a:p>
          <a:p>
            <a:r>
              <a:rPr lang="en-US" b="1" dirty="0"/>
              <a:t>Associated with development of an alcohol use disorder later in life</a:t>
            </a:r>
          </a:p>
          <a:p>
            <a:r>
              <a:rPr lang="en-US" b="1" dirty="0"/>
              <a:t>Youth who drink alcohol more likely to experience: </a:t>
            </a:r>
          </a:p>
          <a:p>
            <a:pPr lvl="1"/>
            <a:r>
              <a:rPr lang="en-US" dirty="0"/>
              <a:t>School, social, legal, and physical problems </a:t>
            </a:r>
          </a:p>
          <a:p>
            <a:pPr lvl="1"/>
            <a:r>
              <a:rPr lang="en-US" dirty="0"/>
              <a:t>Unwanted, unplanned or unprotected sexual activity </a:t>
            </a:r>
          </a:p>
          <a:p>
            <a:pPr lvl="1"/>
            <a:r>
              <a:rPr lang="en-US" dirty="0"/>
              <a:t>Disruption of normal growth or sexual development</a:t>
            </a:r>
          </a:p>
          <a:p>
            <a:pPr lvl="1"/>
            <a:r>
              <a:rPr lang="en-US" dirty="0"/>
              <a:t>Physical and sexual violence </a:t>
            </a:r>
          </a:p>
          <a:p>
            <a:pPr lvl="1"/>
            <a:r>
              <a:rPr lang="en-US" dirty="0"/>
              <a:t>Increase risk of suicide and homicide </a:t>
            </a:r>
          </a:p>
          <a:p>
            <a:pPr lvl="1"/>
            <a:r>
              <a:rPr lang="en-US" dirty="0"/>
              <a:t>Alcohol-related motor vehicle crashed and unintentional injuries</a:t>
            </a:r>
          </a:p>
          <a:p>
            <a:pPr lvl="1"/>
            <a:r>
              <a:rPr lang="en-US" dirty="0"/>
              <a:t>Memory problems</a:t>
            </a:r>
          </a:p>
          <a:p>
            <a:pPr lvl="1"/>
            <a:r>
              <a:rPr lang="en-US" dirty="0"/>
              <a:t>Misuse of other substances</a:t>
            </a:r>
          </a:p>
          <a:p>
            <a:pPr lvl="1"/>
            <a:r>
              <a:rPr lang="en-US" dirty="0"/>
              <a:t>Changes in brain development that may have life-long effects</a:t>
            </a:r>
          </a:p>
          <a:p>
            <a:pPr lvl="1"/>
            <a:r>
              <a:rPr lang="en-US" dirty="0"/>
              <a:t>Alcohol poisoning </a:t>
            </a:r>
          </a:p>
        </p:txBody>
      </p:sp>
    </p:spTree>
    <p:extLst>
      <p:ext uri="{BB962C8B-B14F-4D97-AF65-F5344CB8AC3E}">
        <p14:creationId xmlns:p14="http://schemas.microsoft.com/office/powerpoint/2010/main" val="3983304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E220-7238-4972-8FED-8826951D2DFA}"/>
              </a:ext>
            </a:extLst>
          </p:cNvPr>
          <p:cNvSpPr>
            <a:spLocks noGrp="1"/>
          </p:cNvSpPr>
          <p:nvPr>
            <p:ph type="title"/>
          </p:nvPr>
        </p:nvSpPr>
        <p:spPr/>
        <p:txBody>
          <a:bodyPr/>
          <a:lstStyle/>
          <a:p>
            <a:r>
              <a:rPr lang="en-US" dirty="0"/>
              <a:t>Clatsop County Alcohol Use </a:t>
            </a:r>
          </a:p>
        </p:txBody>
      </p:sp>
      <p:sp>
        <p:nvSpPr>
          <p:cNvPr id="3" name="Content Placeholder 2">
            <a:extLst>
              <a:ext uri="{FF2B5EF4-FFF2-40B4-BE49-F238E27FC236}">
                <a16:creationId xmlns:a16="http://schemas.microsoft.com/office/drawing/2014/main" id="{414395D3-9363-4F99-8379-3792B62F48AE}"/>
              </a:ext>
            </a:extLst>
          </p:cNvPr>
          <p:cNvSpPr>
            <a:spLocks noGrp="1"/>
          </p:cNvSpPr>
          <p:nvPr>
            <p:ph idx="1"/>
          </p:nvPr>
        </p:nvSpPr>
        <p:spPr>
          <a:xfrm>
            <a:off x="838200" y="1534277"/>
            <a:ext cx="4479758" cy="4958598"/>
          </a:xfrm>
        </p:spPr>
        <p:txBody>
          <a:bodyPr>
            <a:normAutofit lnSpcReduction="10000"/>
          </a:bodyPr>
          <a:lstStyle/>
          <a:p>
            <a:r>
              <a:rPr lang="en-US" sz="3800" dirty="0"/>
              <a:t>19% of adults report binge drinking </a:t>
            </a:r>
          </a:p>
          <a:p>
            <a:endParaRPr lang="en-US" sz="3800" dirty="0"/>
          </a:p>
          <a:p>
            <a:r>
              <a:rPr lang="en-US" sz="3800" dirty="0"/>
              <a:t>3% of deaths alcohol-induced including liver disease (not including overdose and poisoning) </a:t>
            </a:r>
          </a:p>
          <a:p>
            <a:endParaRPr lang="en-US" sz="5000" dirty="0"/>
          </a:p>
          <a:p>
            <a:pPr lvl="1"/>
            <a:endParaRPr lang="en-US" sz="5000" dirty="0"/>
          </a:p>
          <a:p>
            <a:pPr marL="0" indent="0">
              <a:buNone/>
            </a:pPr>
            <a:endParaRPr lang="en-US" sz="3200" dirty="0"/>
          </a:p>
        </p:txBody>
      </p:sp>
      <p:pic>
        <p:nvPicPr>
          <p:cNvPr id="8" name="Picture 7">
            <a:extLst>
              <a:ext uri="{FF2B5EF4-FFF2-40B4-BE49-F238E27FC236}">
                <a16:creationId xmlns:a16="http://schemas.microsoft.com/office/drawing/2014/main" id="{137433C6-3F12-4F01-AA49-481760E7B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634" y="1184317"/>
            <a:ext cx="5790950" cy="4644619"/>
          </a:xfrm>
          <a:prstGeom prst="rect">
            <a:avLst/>
          </a:prstGeom>
        </p:spPr>
      </p:pic>
    </p:spTree>
    <p:extLst>
      <p:ext uri="{BB962C8B-B14F-4D97-AF65-F5344CB8AC3E}">
        <p14:creationId xmlns:p14="http://schemas.microsoft.com/office/powerpoint/2010/main" val="108978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3AE84-EC04-4415-B76C-10D5441FC523}"/>
              </a:ext>
            </a:extLst>
          </p:cNvPr>
          <p:cNvSpPr>
            <a:spLocks noGrp="1"/>
          </p:cNvSpPr>
          <p:nvPr>
            <p:ph idx="1"/>
          </p:nvPr>
        </p:nvSpPr>
        <p:spPr>
          <a:xfrm>
            <a:off x="6106034" y="1730960"/>
            <a:ext cx="5569615" cy="2359777"/>
          </a:xfrm>
        </p:spPr>
        <p:txBody>
          <a:bodyPr>
            <a:normAutofit/>
          </a:bodyPr>
          <a:lstStyle/>
          <a:p>
            <a:r>
              <a:rPr lang="en-US" sz="3200" dirty="0"/>
              <a:t>32% of youth reported drinking one or more drinks of alcohol in the past 30 days; Compared to Oregon 27%</a:t>
            </a:r>
          </a:p>
        </p:txBody>
      </p:sp>
      <p:sp>
        <p:nvSpPr>
          <p:cNvPr id="16" name="Title 1">
            <a:extLst>
              <a:ext uri="{FF2B5EF4-FFF2-40B4-BE49-F238E27FC236}">
                <a16:creationId xmlns:a16="http://schemas.microsoft.com/office/drawing/2014/main" id="{58D124A1-7691-42F3-BE3B-E8794EAAED5F}"/>
              </a:ext>
            </a:extLst>
          </p:cNvPr>
          <p:cNvSpPr>
            <a:spLocks noGrp="1"/>
          </p:cNvSpPr>
          <p:nvPr>
            <p:ph type="title"/>
          </p:nvPr>
        </p:nvSpPr>
        <p:spPr>
          <a:xfrm>
            <a:off x="580025" y="0"/>
            <a:ext cx="10515600" cy="1325563"/>
          </a:xfrm>
        </p:spPr>
        <p:txBody>
          <a:bodyPr/>
          <a:lstStyle/>
          <a:p>
            <a:r>
              <a:rPr lang="en-US" dirty="0"/>
              <a:t>Clatsop County Alcohol Use </a:t>
            </a:r>
          </a:p>
        </p:txBody>
      </p:sp>
      <p:pic>
        <p:nvPicPr>
          <p:cNvPr id="18" name="Picture 17">
            <a:extLst>
              <a:ext uri="{FF2B5EF4-FFF2-40B4-BE49-F238E27FC236}">
                <a16:creationId xmlns:a16="http://schemas.microsoft.com/office/drawing/2014/main" id="{34D8C260-073D-4259-8E22-2461F1CCB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25" y="1046998"/>
            <a:ext cx="4933950" cy="5534025"/>
          </a:xfrm>
          <a:prstGeom prst="rect">
            <a:avLst/>
          </a:prstGeom>
        </p:spPr>
      </p:pic>
    </p:spTree>
    <p:extLst>
      <p:ext uri="{BB962C8B-B14F-4D97-AF65-F5344CB8AC3E}">
        <p14:creationId xmlns:p14="http://schemas.microsoft.com/office/powerpoint/2010/main" val="94378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D354-7F0D-4E3D-98FE-3B1EBD9A6169}"/>
              </a:ext>
            </a:extLst>
          </p:cNvPr>
          <p:cNvSpPr>
            <a:spLocks noGrp="1"/>
          </p:cNvSpPr>
          <p:nvPr>
            <p:ph type="title"/>
          </p:nvPr>
        </p:nvSpPr>
        <p:spPr>
          <a:xfrm>
            <a:off x="838200" y="134937"/>
            <a:ext cx="10515600" cy="1325563"/>
          </a:xfrm>
        </p:spPr>
        <p:txBody>
          <a:bodyPr/>
          <a:lstStyle/>
          <a:p>
            <a:r>
              <a:rPr lang="en-US" dirty="0"/>
              <a:t>Clatsop County Alcohol Use </a:t>
            </a:r>
          </a:p>
        </p:txBody>
      </p:sp>
      <p:sp>
        <p:nvSpPr>
          <p:cNvPr id="3" name="Content Placeholder 2">
            <a:extLst>
              <a:ext uri="{FF2B5EF4-FFF2-40B4-BE49-F238E27FC236}">
                <a16:creationId xmlns:a16="http://schemas.microsoft.com/office/drawing/2014/main" id="{6F7DA49A-4225-428C-B0C3-6A20C8F8CCB0}"/>
              </a:ext>
            </a:extLst>
          </p:cNvPr>
          <p:cNvSpPr>
            <a:spLocks noGrp="1"/>
          </p:cNvSpPr>
          <p:nvPr>
            <p:ph idx="1"/>
          </p:nvPr>
        </p:nvSpPr>
        <p:spPr>
          <a:xfrm>
            <a:off x="838200" y="1460500"/>
            <a:ext cx="7487653" cy="2173037"/>
          </a:xfrm>
        </p:spPr>
        <p:txBody>
          <a:bodyPr>
            <a:normAutofit/>
          </a:bodyPr>
          <a:lstStyle/>
          <a:p>
            <a:pPr marL="0" indent="0">
              <a:buNone/>
            </a:pPr>
            <a:endParaRPr lang="en-US" sz="3200" dirty="0"/>
          </a:p>
          <a:p>
            <a:endParaRPr lang="en-US" sz="3200" dirty="0"/>
          </a:p>
          <a:p>
            <a:pPr marL="0" indent="0">
              <a:buNone/>
            </a:pPr>
            <a:endParaRPr lang="en-US" dirty="0"/>
          </a:p>
        </p:txBody>
      </p:sp>
      <p:pic>
        <p:nvPicPr>
          <p:cNvPr id="5" name="Picture 4">
            <a:extLst>
              <a:ext uri="{FF2B5EF4-FFF2-40B4-BE49-F238E27FC236}">
                <a16:creationId xmlns:a16="http://schemas.microsoft.com/office/drawing/2014/main" id="{F287EB0A-DD58-4C8C-A4A4-386990799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44" y="1267996"/>
            <a:ext cx="11747112" cy="5161828"/>
          </a:xfrm>
          <a:prstGeom prst="rect">
            <a:avLst/>
          </a:prstGeom>
        </p:spPr>
      </p:pic>
      <p:cxnSp>
        <p:nvCxnSpPr>
          <p:cNvPr id="6" name="Straight Arrow Connector 5">
            <a:extLst>
              <a:ext uri="{FF2B5EF4-FFF2-40B4-BE49-F238E27FC236}">
                <a16:creationId xmlns:a16="http://schemas.microsoft.com/office/drawing/2014/main" id="{47376917-49C9-4BB1-9227-48361BFD53BD}"/>
              </a:ext>
            </a:extLst>
          </p:cNvPr>
          <p:cNvCxnSpPr>
            <a:cxnSpLocks/>
          </p:cNvCxnSpPr>
          <p:nvPr/>
        </p:nvCxnSpPr>
        <p:spPr>
          <a:xfrm>
            <a:off x="3687804" y="1653004"/>
            <a:ext cx="1443302" cy="1188720"/>
          </a:xfrm>
          <a:prstGeom prst="straightConnector1">
            <a:avLst/>
          </a:prstGeom>
          <a:ln w="1682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509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3F1E1-7264-4239-A7DC-B211FF74159B}"/>
              </a:ext>
            </a:extLst>
          </p:cNvPr>
          <p:cNvSpPr>
            <a:spLocks noGrp="1"/>
          </p:cNvSpPr>
          <p:nvPr>
            <p:ph idx="1"/>
          </p:nvPr>
        </p:nvSpPr>
        <p:spPr>
          <a:xfrm>
            <a:off x="838200" y="848207"/>
            <a:ext cx="10515600" cy="4351338"/>
          </a:xfrm>
        </p:spPr>
        <p:txBody>
          <a:bodyPr/>
          <a:lstStyle/>
          <a:p>
            <a:r>
              <a:rPr lang="en-US" dirty="0"/>
              <a:t>Clatsop County Department of Public Health—Alcohol and Drug Education and Prevention Program (ADPEP) </a:t>
            </a:r>
          </a:p>
          <a:p>
            <a:pPr marL="0" indent="0">
              <a:buNone/>
            </a:pPr>
            <a:endParaRPr lang="en-US" dirty="0"/>
          </a:p>
          <a:p>
            <a:r>
              <a:rPr lang="en-US" dirty="0"/>
              <a:t>National University of Natural Medicine—Masters of Science in Global Health Program </a:t>
            </a:r>
          </a:p>
          <a:p>
            <a:pPr marL="0" indent="0">
              <a:buNone/>
            </a:pPr>
            <a:endParaRPr lang="en-US" dirty="0"/>
          </a:p>
          <a:p>
            <a:r>
              <a:rPr lang="en-US" dirty="0"/>
              <a:t>Oregon Health and Science University (OHSU) </a:t>
            </a:r>
          </a:p>
        </p:txBody>
      </p:sp>
      <p:pic>
        <p:nvPicPr>
          <p:cNvPr id="4" name="Picture 3">
            <a:extLst>
              <a:ext uri="{FF2B5EF4-FFF2-40B4-BE49-F238E27FC236}">
                <a16:creationId xmlns:a16="http://schemas.microsoft.com/office/drawing/2014/main" id="{2CF70320-A282-4C2A-A17E-613D11E68CC0}"/>
              </a:ext>
            </a:extLst>
          </p:cNvPr>
          <p:cNvPicPr/>
          <p:nvPr/>
        </p:nvPicPr>
        <p:blipFill rotWithShape="1">
          <a:blip r:embed="rId3">
            <a:extLst>
              <a:ext uri="{28A0092B-C50C-407E-A947-70E740481C1C}">
                <a14:useLocalDpi xmlns:a14="http://schemas.microsoft.com/office/drawing/2010/main" val="0"/>
              </a:ext>
            </a:extLst>
          </a:blip>
          <a:srcRect l="34801" r="32353"/>
          <a:stretch/>
        </p:blipFill>
        <p:spPr bwMode="auto">
          <a:xfrm>
            <a:off x="1482476" y="4537875"/>
            <a:ext cx="772160" cy="1386840"/>
          </a:xfrm>
          <a:prstGeom prst="rect">
            <a:avLst/>
          </a:prstGeom>
          <a:noFill/>
          <a:ln>
            <a:noFill/>
          </a:ln>
          <a:extLst>
            <a:ext uri="{53640926-AAD7-44D8-BBD7-CCE9431645EC}">
              <a14:shadowObscured xmlns:a14="http://schemas.microsoft.com/office/drawing/2010/main"/>
            </a:ext>
          </a:extLst>
        </p:spPr>
      </p:pic>
      <p:pic>
        <p:nvPicPr>
          <p:cNvPr id="5" name="Picture 4">
            <a:hlinkClick r:id="rId4"/>
            <a:extLst>
              <a:ext uri="{FF2B5EF4-FFF2-40B4-BE49-F238E27FC236}">
                <a16:creationId xmlns:a16="http://schemas.microsoft.com/office/drawing/2014/main" id="{738081C7-A8F6-4971-9C7F-9C9DDEC755F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842068" y="5199545"/>
            <a:ext cx="1308100" cy="725170"/>
          </a:xfrm>
          <a:prstGeom prst="rect">
            <a:avLst/>
          </a:prstGeom>
        </p:spPr>
      </p:pic>
      <p:pic>
        <p:nvPicPr>
          <p:cNvPr id="7" name="Picture 6">
            <a:extLst>
              <a:ext uri="{FF2B5EF4-FFF2-40B4-BE49-F238E27FC236}">
                <a16:creationId xmlns:a16="http://schemas.microsoft.com/office/drawing/2014/main" id="{4DE4D444-C85F-4E12-B646-CF3E7410A76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967678" y="4963642"/>
            <a:ext cx="1200785" cy="1196975"/>
          </a:xfrm>
          <a:prstGeom prst="rect">
            <a:avLst/>
          </a:prstGeom>
        </p:spPr>
      </p:pic>
    </p:spTree>
    <p:extLst>
      <p:ext uri="{BB962C8B-B14F-4D97-AF65-F5344CB8AC3E}">
        <p14:creationId xmlns:p14="http://schemas.microsoft.com/office/powerpoint/2010/main" val="69547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CC9AB-56AA-4319-BBCC-DAE83DD0FB63}"/>
              </a:ext>
            </a:extLst>
          </p:cNvPr>
          <p:cNvPicPr/>
          <p:nvPr/>
        </p:nvPicPr>
        <p:blipFill rotWithShape="1">
          <a:blip r:embed="rId3">
            <a:extLst>
              <a:ext uri="{28A0092B-C50C-407E-A947-70E740481C1C}">
                <a14:useLocalDpi xmlns:a14="http://schemas.microsoft.com/office/drawing/2010/main" val="0"/>
              </a:ext>
            </a:extLst>
          </a:blip>
          <a:srcRect l="944"/>
          <a:stretch/>
        </p:blipFill>
        <p:spPr>
          <a:xfrm>
            <a:off x="838200" y="1595437"/>
            <a:ext cx="10097277" cy="5013065"/>
          </a:xfrm>
          <a:prstGeom prst="rect">
            <a:avLst/>
          </a:prstGeom>
        </p:spPr>
      </p:pic>
      <p:sp>
        <p:nvSpPr>
          <p:cNvPr id="7" name="Title 1">
            <a:extLst>
              <a:ext uri="{FF2B5EF4-FFF2-40B4-BE49-F238E27FC236}">
                <a16:creationId xmlns:a16="http://schemas.microsoft.com/office/drawing/2014/main" id="{BED282DF-E6A6-453B-928E-BBF683874A49}"/>
              </a:ext>
            </a:extLst>
          </p:cNvPr>
          <p:cNvSpPr>
            <a:spLocks noGrp="1"/>
          </p:cNvSpPr>
          <p:nvPr>
            <p:ph type="title"/>
          </p:nvPr>
        </p:nvSpPr>
        <p:spPr>
          <a:xfrm>
            <a:off x="838200" y="134937"/>
            <a:ext cx="10515600" cy="1325563"/>
          </a:xfrm>
        </p:spPr>
        <p:txBody>
          <a:bodyPr/>
          <a:lstStyle/>
          <a:p>
            <a:r>
              <a:rPr lang="en-US" dirty="0"/>
              <a:t>Clatsop County Alcohol Use </a:t>
            </a:r>
          </a:p>
        </p:txBody>
      </p:sp>
      <p:cxnSp>
        <p:nvCxnSpPr>
          <p:cNvPr id="5" name="Straight Arrow Connector 4">
            <a:extLst>
              <a:ext uri="{FF2B5EF4-FFF2-40B4-BE49-F238E27FC236}">
                <a16:creationId xmlns:a16="http://schemas.microsoft.com/office/drawing/2014/main" id="{CFB6FAA6-BEF3-4F2B-912C-3ACC1B7B63E0}"/>
              </a:ext>
            </a:extLst>
          </p:cNvPr>
          <p:cNvCxnSpPr>
            <a:cxnSpLocks/>
          </p:cNvCxnSpPr>
          <p:nvPr/>
        </p:nvCxnSpPr>
        <p:spPr>
          <a:xfrm>
            <a:off x="2520485" y="1460500"/>
            <a:ext cx="1443302" cy="1188720"/>
          </a:xfrm>
          <a:prstGeom prst="straightConnector1">
            <a:avLst/>
          </a:prstGeom>
          <a:ln w="1682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899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0DE2-C6CA-40F8-A51E-93F168BD7D6E}"/>
              </a:ext>
            </a:extLst>
          </p:cNvPr>
          <p:cNvSpPr>
            <a:spLocks noGrp="1"/>
          </p:cNvSpPr>
          <p:nvPr>
            <p:ph type="title"/>
          </p:nvPr>
        </p:nvSpPr>
        <p:spPr>
          <a:xfrm>
            <a:off x="838200" y="49195"/>
            <a:ext cx="10515600" cy="1325563"/>
          </a:xfrm>
        </p:spPr>
        <p:txBody>
          <a:bodyPr/>
          <a:lstStyle/>
          <a:p>
            <a:r>
              <a:rPr lang="en-US" dirty="0"/>
              <a:t>Why Community events? </a:t>
            </a:r>
          </a:p>
        </p:txBody>
      </p:sp>
      <p:sp>
        <p:nvSpPr>
          <p:cNvPr id="7" name="Rectangle 6">
            <a:extLst>
              <a:ext uri="{FF2B5EF4-FFF2-40B4-BE49-F238E27FC236}">
                <a16:creationId xmlns:a16="http://schemas.microsoft.com/office/drawing/2014/main" id="{C61C4C3E-799F-42F4-98A4-1A7532DB9CC5}"/>
              </a:ext>
            </a:extLst>
          </p:cNvPr>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pic>
        <p:nvPicPr>
          <p:cNvPr id="9220" name="Picture 4" descr="https://lh4.googleusercontent.com/r9eWsdmNj_YQyABhhYJk5U6MFfaFo0LX38rmBUlsLUe5dJ-4ypAQ3mJ9QKJZyAsUBFRQbYfi4nvgm30qeUSKVj7_yFxrlLbUfXugya3oJCPNDMHrhPp2zuuh3Pmbb_MjespkjphZIqc=s0">
            <a:extLst>
              <a:ext uri="{FF2B5EF4-FFF2-40B4-BE49-F238E27FC236}">
                <a16:creationId xmlns:a16="http://schemas.microsoft.com/office/drawing/2014/main" id="{17CCF454-127C-4F90-A399-10DDE234E9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4689909"/>
            <a:ext cx="4429731" cy="18329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lh4.googleusercontent.com/xJPubYIdqH1nm9SMO0bAsTnv653MV2HeNQIpN7eqpRwTUn3BeSbmwcRHo0MiBre3Mj8wareeFxgKWw2q9Xc4N41Z_bm366TtxU3ZfEj6H_5T63DjRymrZgDzkeDHAyDBbZ-DV8jgGlc=s0">
            <a:extLst>
              <a:ext uri="{FF2B5EF4-FFF2-40B4-BE49-F238E27FC236}">
                <a16:creationId xmlns:a16="http://schemas.microsoft.com/office/drawing/2014/main" id="{B6AF9F47-FEFA-4357-A830-765025444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41709"/>
            <a:ext cx="3234812" cy="2264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CD3A3EF-A3BB-415F-B62E-0153B273AE52}"/>
              </a:ext>
            </a:extLst>
          </p:cNvPr>
          <p:cNvSpPr/>
          <p:nvPr/>
        </p:nvSpPr>
        <p:spPr>
          <a:xfrm>
            <a:off x="719417" y="1251595"/>
            <a:ext cx="10515599" cy="1200329"/>
          </a:xfrm>
          <a:prstGeom prst="rect">
            <a:avLst/>
          </a:prstGeom>
        </p:spPr>
        <p:txBody>
          <a:bodyPr wrap="square">
            <a:spAutoFit/>
          </a:bodyPr>
          <a:lstStyle/>
          <a:p>
            <a:pPr fontAlgn="base">
              <a:buFont typeface="Arial" panose="020B0604020202020204" pitchFamily="34" charset="0"/>
              <a:buChar char="•"/>
            </a:pPr>
            <a:r>
              <a:rPr lang="en-US" sz="2400" dirty="0"/>
              <a:t>Clatsop County holds approx. 50  community events that serve alcohol annually</a:t>
            </a:r>
          </a:p>
          <a:p>
            <a:pPr fontAlgn="base">
              <a:buFont typeface="Arial" panose="020B0604020202020204" pitchFamily="34" charset="0"/>
              <a:buChar char="•"/>
            </a:pPr>
            <a:r>
              <a:rPr lang="en-US" sz="2400" dirty="0"/>
              <a:t>Many advertised as family friendly like the two shown below </a:t>
            </a:r>
          </a:p>
          <a:p>
            <a:pPr fontAlgn="base"/>
            <a:endParaRPr lang="en-US" sz="2400" dirty="0">
              <a:solidFill>
                <a:srgbClr val="595959"/>
              </a:solidFill>
            </a:endParaRPr>
          </a:p>
        </p:txBody>
      </p:sp>
      <p:sp>
        <p:nvSpPr>
          <p:cNvPr id="11" name="TextBox 10">
            <a:extLst>
              <a:ext uri="{FF2B5EF4-FFF2-40B4-BE49-F238E27FC236}">
                <a16:creationId xmlns:a16="http://schemas.microsoft.com/office/drawing/2014/main" id="{8D0D5CFF-BBCE-40FA-942A-0B8DDFA63667}"/>
              </a:ext>
            </a:extLst>
          </p:cNvPr>
          <p:cNvSpPr txBox="1"/>
          <p:nvPr/>
        </p:nvSpPr>
        <p:spPr>
          <a:xfrm>
            <a:off x="6096000" y="2759472"/>
            <a:ext cx="5671829" cy="3293209"/>
          </a:xfrm>
          <a:prstGeom prst="rect">
            <a:avLst/>
          </a:prstGeom>
          <a:noFill/>
        </p:spPr>
        <p:txBody>
          <a:bodyPr wrap="square" rtlCol="0">
            <a:spAutoFit/>
          </a:bodyPr>
          <a:lstStyle/>
          <a:p>
            <a:r>
              <a:rPr lang="en-US" sz="2400" b="1" dirty="0"/>
              <a:t>Community Protective Factors related to alcohol misuse: </a:t>
            </a:r>
            <a:endParaRPr lang="en-US" sz="2400" b="1" dirty="0">
              <a:effectLst/>
            </a:endParaRPr>
          </a:p>
          <a:p>
            <a:r>
              <a:rPr lang="en-US" sz="2000" dirty="0"/>
              <a:t>• Access to support services</a:t>
            </a:r>
            <a:endParaRPr lang="en-US" sz="2000" b="0" dirty="0">
              <a:effectLst/>
            </a:endParaRPr>
          </a:p>
          <a:p>
            <a:r>
              <a:rPr lang="en-US" sz="2000" dirty="0"/>
              <a:t>• </a:t>
            </a:r>
            <a:r>
              <a:rPr lang="en-US" sz="2000" b="1" dirty="0">
                <a:solidFill>
                  <a:srgbClr val="C00000"/>
                </a:solidFill>
              </a:rPr>
              <a:t>Community norms against alcohol use</a:t>
            </a:r>
            <a:endParaRPr lang="en-US" sz="2000" b="1" dirty="0">
              <a:solidFill>
                <a:srgbClr val="C00000"/>
              </a:solidFill>
              <a:effectLst/>
            </a:endParaRPr>
          </a:p>
          <a:p>
            <a:r>
              <a:rPr lang="en-US" sz="2000" dirty="0"/>
              <a:t>• Healthy leisure activities </a:t>
            </a:r>
            <a:endParaRPr lang="en-US" sz="2000" b="0" dirty="0">
              <a:effectLst/>
            </a:endParaRPr>
          </a:p>
          <a:p>
            <a:r>
              <a:rPr lang="en-US" sz="2000" dirty="0"/>
              <a:t>• Opportunities for meaningful youth engagement </a:t>
            </a:r>
            <a:endParaRPr lang="en-US" sz="2000" b="0" dirty="0">
              <a:effectLst/>
            </a:endParaRPr>
          </a:p>
          <a:p>
            <a:r>
              <a:rPr lang="en-US" sz="2000" dirty="0"/>
              <a:t>• Exposure to evidence-based programs and strategies </a:t>
            </a:r>
            <a:endParaRPr lang="en-US" sz="2000" b="0" dirty="0">
              <a:effectLst/>
            </a:endParaRPr>
          </a:p>
          <a:p>
            <a:r>
              <a:rPr lang="en-US" sz="2000" dirty="0"/>
              <a:t>• Local and state policies that support health norms </a:t>
            </a:r>
            <a:endParaRPr lang="en-US" sz="2000" b="0" dirty="0">
              <a:effectLst/>
            </a:endParaRPr>
          </a:p>
          <a:p>
            <a:r>
              <a:rPr lang="en-US" sz="2000" dirty="0"/>
              <a:t>• Safe, supportive, connected neighborhood</a:t>
            </a:r>
          </a:p>
        </p:txBody>
      </p:sp>
    </p:spTree>
    <p:extLst>
      <p:ext uri="{BB962C8B-B14F-4D97-AF65-F5344CB8AC3E}">
        <p14:creationId xmlns:p14="http://schemas.microsoft.com/office/powerpoint/2010/main" val="252149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7297-1AD8-4CCC-9C83-2E7FC301B603}"/>
              </a:ext>
            </a:extLst>
          </p:cNvPr>
          <p:cNvSpPr>
            <a:spLocks noGrp="1"/>
          </p:cNvSpPr>
          <p:nvPr>
            <p:ph type="title"/>
          </p:nvPr>
        </p:nvSpPr>
        <p:spPr/>
        <p:txBody>
          <a:bodyPr/>
          <a:lstStyle/>
          <a:p>
            <a:r>
              <a:rPr lang="en-US" dirty="0"/>
              <a:t>What’s next? </a:t>
            </a:r>
          </a:p>
        </p:txBody>
      </p:sp>
      <p:sp>
        <p:nvSpPr>
          <p:cNvPr id="5" name="Content Placeholder 4">
            <a:extLst>
              <a:ext uri="{FF2B5EF4-FFF2-40B4-BE49-F238E27FC236}">
                <a16:creationId xmlns:a16="http://schemas.microsoft.com/office/drawing/2014/main" id="{25CADD13-C8E1-4FA9-8757-451EA4C13084}"/>
              </a:ext>
            </a:extLst>
          </p:cNvPr>
          <p:cNvSpPr>
            <a:spLocks noGrp="1"/>
          </p:cNvSpPr>
          <p:nvPr>
            <p:ph idx="1"/>
          </p:nvPr>
        </p:nvSpPr>
        <p:spPr/>
        <p:txBody>
          <a:bodyPr/>
          <a:lstStyle/>
          <a:p>
            <a:r>
              <a:rPr lang="en-US" dirty="0"/>
              <a:t>Still working on assessment and next steps part of the CRM process </a:t>
            </a:r>
          </a:p>
          <a:p>
            <a:pPr lvl="1"/>
            <a:r>
              <a:rPr lang="en-US" b="1" dirty="0"/>
              <a:t>Develop strategies/conduct workshops</a:t>
            </a:r>
            <a:r>
              <a:rPr lang="en-US" dirty="0"/>
              <a:t>: Next steps </a:t>
            </a:r>
            <a:endParaRPr lang="en-US" b="1" dirty="0"/>
          </a:p>
          <a:p>
            <a:pPr lvl="1"/>
            <a:r>
              <a:rPr lang="en-US" b="1" dirty="0"/>
              <a:t>Evaluate strategy effectiveness:</a:t>
            </a:r>
            <a:r>
              <a:rPr lang="en-US" dirty="0"/>
              <a:t> Next steps </a:t>
            </a:r>
          </a:p>
          <a:p>
            <a:pPr lvl="1"/>
            <a:endParaRPr lang="en-US" dirty="0"/>
          </a:p>
          <a:p>
            <a:r>
              <a:rPr lang="en-US" dirty="0"/>
              <a:t>Approaches focused on community events, changing policies and practices to prevent youth access. </a:t>
            </a:r>
          </a:p>
          <a:p>
            <a:endParaRPr lang="en-US" dirty="0"/>
          </a:p>
          <a:p>
            <a:r>
              <a:rPr lang="en-US" dirty="0"/>
              <a:t>Not focused on prohibition; focus on changing the context of drinking alcohol in the community</a:t>
            </a:r>
          </a:p>
          <a:p>
            <a:pPr lvl="1"/>
            <a:endParaRPr lang="en-US" dirty="0"/>
          </a:p>
        </p:txBody>
      </p:sp>
    </p:spTree>
    <p:extLst>
      <p:ext uri="{BB962C8B-B14F-4D97-AF65-F5344CB8AC3E}">
        <p14:creationId xmlns:p14="http://schemas.microsoft.com/office/powerpoint/2010/main" val="357879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56708-E771-436C-BC9B-B456BB90DC18}"/>
              </a:ext>
            </a:extLst>
          </p:cNvPr>
          <p:cNvSpPr>
            <a:spLocks noGrp="1"/>
          </p:cNvSpPr>
          <p:nvPr>
            <p:ph idx="1"/>
          </p:nvPr>
        </p:nvSpPr>
        <p:spPr/>
        <p:txBody>
          <a:bodyPr>
            <a:normAutofit fontScale="92500" lnSpcReduction="10000"/>
          </a:bodyPr>
          <a:lstStyle/>
          <a:p>
            <a:pPr marL="0" indent="0" algn="ctr">
              <a:buNone/>
            </a:pPr>
            <a:r>
              <a:rPr lang="en-US" sz="4800" b="1" dirty="0"/>
              <a:t>Questions? </a:t>
            </a:r>
          </a:p>
          <a:p>
            <a:pPr marL="0" indent="0" algn="ctr">
              <a:buNone/>
            </a:pPr>
            <a:endParaRPr lang="en-US" sz="4800" dirty="0"/>
          </a:p>
          <a:p>
            <a:pPr marL="0" indent="0" algn="ctr">
              <a:buNone/>
            </a:pPr>
            <a:r>
              <a:rPr lang="en-US" sz="3900" dirty="0"/>
              <a:t>Kathryn Crombie </a:t>
            </a:r>
          </a:p>
          <a:p>
            <a:pPr marL="0" indent="0" algn="ctr">
              <a:buNone/>
            </a:pPr>
            <a:r>
              <a:rPr lang="en-US" sz="3900" dirty="0"/>
              <a:t>Clatsop County Department of Public Health</a:t>
            </a:r>
          </a:p>
          <a:p>
            <a:pPr marL="0" indent="0" algn="ctr">
              <a:buNone/>
            </a:pPr>
            <a:r>
              <a:rPr lang="en-US" sz="3900" dirty="0"/>
              <a:t>Health Promotion Specialist </a:t>
            </a:r>
          </a:p>
          <a:p>
            <a:pPr marL="0" indent="0" algn="ctr">
              <a:buNone/>
            </a:pPr>
            <a:r>
              <a:rPr lang="en-US" sz="3900" dirty="0"/>
              <a:t>503-440-5563</a:t>
            </a:r>
          </a:p>
          <a:p>
            <a:pPr marL="0" indent="0" algn="ctr">
              <a:buNone/>
            </a:pPr>
            <a:r>
              <a:rPr lang="en-US" sz="3900" dirty="0"/>
              <a:t>kcrombie@co.clatsop.or.us</a:t>
            </a:r>
            <a:endParaRPr lang="en-US" sz="4800" dirty="0"/>
          </a:p>
        </p:txBody>
      </p:sp>
    </p:spTree>
    <p:extLst>
      <p:ext uri="{BB962C8B-B14F-4D97-AF65-F5344CB8AC3E}">
        <p14:creationId xmlns:p14="http://schemas.microsoft.com/office/powerpoint/2010/main" val="217531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F81A-595A-461C-8CCF-1D3B9368E04D}"/>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AC002D35-55C9-436C-956C-A05AD7ED1401}"/>
              </a:ext>
            </a:extLst>
          </p:cNvPr>
          <p:cNvSpPr>
            <a:spLocks noGrp="1"/>
          </p:cNvSpPr>
          <p:nvPr>
            <p:ph idx="1"/>
          </p:nvPr>
        </p:nvSpPr>
        <p:spPr/>
        <p:txBody>
          <a:bodyPr>
            <a:normAutofit fontScale="62500" lnSpcReduction="20000"/>
          </a:bodyPr>
          <a:lstStyle/>
          <a:p>
            <a:r>
              <a:rPr lang="en-US" dirty="0"/>
              <a:t>McLeod, S. A. (2008). Social Roles. </a:t>
            </a:r>
            <a:r>
              <a:rPr lang="en-US" i="1" dirty="0"/>
              <a:t>Simply Psychology</a:t>
            </a:r>
            <a:r>
              <a:rPr lang="en-US" dirty="0"/>
              <a:t>. </a:t>
            </a:r>
            <a:r>
              <a:rPr lang="en-US" u="sng" dirty="0">
                <a:hlinkClick r:id="rId3"/>
              </a:rPr>
              <a:t>https://www.simplypsychology.org/social-roles.html</a:t>
            </a:r>
            <a:endParaRPr lang="en-US" dirty="0"/>
          </a:p>
          <a:p>
            <a:r>
              <a:rPr lang="en-US" dirty="0"/>
              <a:t> </a:t>
            </a:r>
          </a:p>
          <a:p>
            <a:r>
              <a:rPr lang="en-US" dirty="0"/>
              <a:t>CDC. (2020, October 1). </a:t>
            </a:r>
            <a:r>
              <a:rPr lang="en-US" i="1" dirty="0"/>
              <a:t>Alcohol Use and Your Health</a:t>
            </a:r>
            <a:r>
              <a:rPr lang="en-US" dirty="0"/>
              <a:t>. </a:t>
            </a:r>
            <a:r>
              <a:rPr lang="en-US" u="sng" dirty="0">
                <a:hlinkClick r:id="rId4"/>
              </a:rPr>
              <a:t>https://www.cdc.gov/alcohol/fact-sheets/alcohol-use.htm</a:t>
            </a:r>
            <a:endParaRPr lang="en-US" dirty="0"/>
          </a:p>
          <a:p>
            <a:r>
              <a:rPr lang="en-US" dirty="0"/>
              <a:t> </a:t>
            </a:r>
          </a:p>
          <a:p>
            <a:r>
              <a:rPr lang="en-US" dirty="0"/>
              <a:t>Costello, H., Nelson, N., Henry, K., &amp; Freedman, K. (2012). </a:t>
            </a:r>
            <a:r>
              <a:rPr lang="en-US" i="1" dirty="0"/>
              <a:t>Catalog of Environmental Prevention Strategies</a:t>
            </a:r>
            <a:r>
              <a:rPr lang="en-US" dirty="0"/>
              <a:t>. 147.</a:t>
            </a:r>
          </a:p>
          <a:p>
            <a:r>
              <a:rPr lang="en-US" dirty="0"/>
              <a:t> </a:t>
            </a:r>
          </a:p>
          <a:p>
            <a:r>
              <a:rPr lang="en-US" dirty="0"/>
              <a:t>Ng, E., &amp; </a:t>
            </a:r>
            <a:r>
              <a:rPr lang="en-US" dirty="0" err="1"/>
              <a:t>Colombani</a:t>
            </a:r>
            <a:r>
              <a:rPr lang="en-US" dirty="0"/>
              <a:t>, P. (2015). Framework for Selecting Best Practices in Public Health: A Systematic Literature Review. </a:t>
            </a:r>
            <a:r>
              <a:rPr lang="en-US" i="1" dirty="0"/>
              <a:t>Journal of Public Health Research</a:t>
            </a:r>
            <a:r>
              <a:rPr lang="en-US" dirty="0"/>
              <a:t>, </a:t>
            </a:r>
            <a:r>
              <a:rPr lang="en-US" i="1" dirty="0"/>
              <a:t>4</a:t>
            </a:r>
            <a:r>
              <a:rPr lang="en-US" dirty="0"/>
              <a:t>(3). </a:t>
            </a:r>
            <a:r>
              <a:rPr lang="en-US" u="sng" dirty="0">
                <a:hlinkClick r:id="rId5"/>
              </a:rPr>
              <a:t>https://doi.org/10.4081/jphr.2015.577</a:t>
            </a:r>
            <a:endParaRPr lang="en-US" dirty="0"/>
          </a:p>
          <a:p>
            <a:r>
              <a:rPr lang="en-US" dirty="0"/>
              <a:t> </a:t>
            </a:r>
          </a:p>
          <a:p>
            <a:r>
              <a:rPr lang="en-US" dirty="0"/>
              <a:t>Substance Abuse and Mental Health Services Administration. (n.d.). </a:t>
            </a:r>
            <a:r>
              <a:rPr lang="en-US" i="1" dirty="0"/>
              <a:t>Risk and Protective Factors</a:t>
            </a:r>
            <a:r>
              <a:rPr lang="en-US" dirty="0"/>
              <a:t>. </a:t>
            </a:r>
            <a:r>
              <a:rPr lang="en-US" u="sng" dirty="0">
                <a:hlinkClick r:id="rId6"/>
              </a:rPr>
              <a:t>https://www.samhsa.gov/sites/default/files/20190718-samhsa-risk-protective-factors.pdf</a:t>
            </a:r>
            <a:endParaRPr lang="en-US" dirty="0"/>
          </a:p>
          <a:p>
            <a:r>
              <a:rPr lang="en-US" dirty="0"/>
              <a:t> </a:t>
            </a:r>
          </a:p>
          <a:p>
            <a:r>
              <a:rPr lang="en-US" i="1" dirty="0"/>
              <a:t>Clatsop County Labor Force and Industry Employment</a:t>
            </a:r>
            <a:r>
              <a:rPr lang="en-US" dirty="0"/>
              <a:t>. (2020). State of Oregon Employment Department.</a:t>
            </a:r>
          </a:p>
          <a:p>
            <a:endParaRPr lang="en-US" dirty="0"/>
          </a:p>
        </p:txBody>
      </p:sp>
    </p:spTree>
    <p:extLst>
      <p:ext uri="{BB962C8B-B14F-4D97-AF65-F5344CB8AC3E}">
        <p14:creationId xmlns:p14="http://schemas.microsoft.com/office/powerpoint/2010/main" val="280627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7FE1-BFE4-4FBC-A62D-F8C8CD44BA2B}"/>
              </a:ext>
            </a:extLst>
          </p:cNvPr>
          <p:cNvSpPr>
            <a:spLocks noGrp="1"/>
          </p:cNvSpPr>
          <p:nvPr>
            <p:ph type="title"/>
          </p:nvPr>
        </p:nvSpPr>
        <p:spPr/>
        <p:txBody>
          <a:bodyPr/>
          <a:lstStyle/>
          <a:p>
            <a:r>
              <a:rPr lang="en-US" b="1" dirty="0"/>
              <a:t>Community Readiness Assessment </a:t>
            </a:r>
          </a:p>
        </p:txBody>
      </p:sp>
      <p:sp>
        <p:nvSpPr>
          <p:cNvPr id="3" name="Content Placeholder 2">
            <a:extLst>
              <a:ext uri="{FF2B5EF4-FFF2-40B4-BE49-F238E27FC236}">
                <a16:creationId xmlns:a16="http://schemas.microsoft.com/office/drawing/2014/main" id="{7904742E-32A4-4759-AE01-656AF667F016}"/>
              </a:ext>
            </a:extLst>
          </p:cNvPr>
          <p:cNvSpPr>
            <a:spLocks noGrp="1"/>
          </p:cNvSpPr>
          <p:nvPr>
            <p:ph sz="half" idx="1"/>
          </p:nvPr>
        </p:nvSpPr>
        <p:spPr>
          <a:xfrm>
            <a:off x="838199" y="1825625"/>
            <a:ext cx="9821779" cy="4351338"/>
          </a:xfrm>
        </p:spPr>
        <p:txBody>
          <a:bodyPr>
            <a:normAutofit lnSpcReduction="10000"/>
          </a:bodyPr>
          <a:lstStyle/>
          <a:p>
            <a:r>
              <a:rPr lang="en-US" sz="3200" dirty="0"/>
              <a:t>Fall 2020 </a:t>
            </a:r>
          </a:p>
          <a:p>
            <a:pPr marL="0" indent="0">
              <a:buNone/>
            </a:pPr>
            <a:endParaRPr lang="en-US" sz="3200" b="1" dirty="0"/>
          </a:p>
          <a:p>
            <a:r>
              <a:rPr lang="en-US" sz="3400" dirty="0"/>
              <a:t>Level of readiness in Clatsop County to address youth exposure to alcohol at community events</a:t>
            </a:r>
          </a:p>
          <a:p>
            <a:pPr marL="457200" lvl="1" indent="0">
              <a:buNone/>
            </a:pPr>
            <a:endParaRPr lang="en-US" sz="3000" dirty="0"/>
          </a:p>
          <a:p>
            <a:r>
              <a:rPr lang="en-US" sz="3400" dirty="0"/>
              <a:t>One step in larger assessment process</a:t>
            </a:r>
          </a:p>
          <a:p>
            <a:endParaRPr lang="en-US" sz="3400" dirty="0"/>
          </a:p>
          <a:p>
            <a:r>
              <a:rPr lang="en-US" sz="3400" dirty="0"/>
              <a:t>Goal of ADPEP: Reduce youth alcohol use in Clatsop </a:t>
            </a:r>
          </a:p>
          <a:p>
            <a:endParaRPr lang="en-US" dirty="0"/>
          </a:p>
        </p:txBody>
      </p:sp>
    </p:spTree>
    <p:extLst>
      <p:ext uri="{BB962C8B-B14F-4D97-AF65-F5344CB8AC3E}">
        <p14:creationId xmlns:p14="http://schemas.microsoft.com/office/powerpoint/2010/main" val="124798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CCA4-0E2A-44ED-8A99-A35E1D7E7595}"/>
              </a:ext>
            </a:extLst>
          </p:cNvPr>
          <p:cNvSpPr>
            <a:spLocks noGrp="1"/>
          </p:cNvSpPr>
          <p:nvPr>
            <p:ph type="title"/>
          </p:nvPr>
        </p:nvSpPr>
        <p:spPr>
          <a:xfrm>
            <a:off x="838200" y="344153"/>
            <a:ext cx="10515600" cy="1325563"/>
          </a:xfrm>
        </p:spPr>
        <p:txBody>
          <a:bodyPr/>
          <a:lstStyle/>
          <a:p>
            <a:r>
              <a:rPr lang="en-US" dirty="0"/>
              <a:t>Community Readiness Model (CRM)  </a:t>
            </a:r>
          </a:p>
        </p:txBody>
      </p:sp>
      <p:sp>
        <p:nvSpPr>
          <p:cNvPr id="3" name="Content Placeholder 2">
            <a:extLst>
              <a:ext uri="{FF2B5EF4-FFF2-40B4-BE49-F238E27FC236}">
                <a16:creationId xmlns:a16="http://schemas.microsoft.com/office/drawing/2014/main" id="{C6B6E8B9-4DF3-492C-838C-7D1F4D0CE1B8}"/>
              </a:ext>
            </a:extLst>
          </p:cNvPr>
          <p:cNvSpPr>
            <a:spLocks noGrp="1"/>
          </p:cNvSpPr>
          <p:nvPr>
            <p:ph idx="1"/>
          </p:nvPr>
        </p:nvSpPr>
        <p:spPr>
          <a:xfrm>
            <a:off x="547437" y="1669716"/>
            <a:ext cx="11097126" cy="5020204"/>
          </a:xfrm>
        </p:spPr>
        <p:txBody>
          <a:bodyPr>
            <a:normAutofit/>
          </a:bodyPr>
          <a:lstStyle/>
          <a:p>
            <a:pPr lvl="1"/>
            <a:r>
              <a:rPr lang="en-US" sz="3000" b="1" dirty="0">
                <a:ea typeface="Gadugi" panose="020B0502040204020203" pitchFamily="34" charset="0"/>
              </a:rPr>
              <a:t>Community-directed, theory-driven approach to identify level of knowledge and motivation for social change</a:t>
            </a:r>
          </a:p>
          <a:p>
            <a:pPr lvl="1"/>
            <a:endParaRPr lang="en-US" sz="3000" b="1" dirty="0">
              <a:ea typeface="Gadugi" panose="020B0502040204020203" pitchFamily="34" charset="0"/>
            </a:endParaRPr>
          </a:p>
          <a:p>
            <a:pPr lvl="1"/>
            <a:r>
              <a:rPr lang="en-US" sz="3000" b="1" dirty="0">
                <a:ea typeface="Gadugi" panose="020B0502040204020203" pitchFamily="34" charset="0"/>
              </a:rPr>
              <a:t>Purpose of the CRM is to provide communities with the stage of readiness for the development of appropriate strategies that are more successful and cost effective </a:t>
            </a:r>
          </a:p>
          <a:p>
            <a:pPr marL="457200" lvl="1" indent="0">
              <a:buNone/>
            </a:pPr>
            <a:endParaRPr lang="en-US" sz="3000" b="1" dirty="0">
              <a:ea typeface="Gadugi" panose="020B0502040204020203" pitchFamily="34" charset="0"/>
            </a:endParaRPr>
          </a:p>
          <a:p>
            <a:pPr lvl="1"/>
            <a:r>
              <a:rPr lang="en-US" sz="3000" b="1" dirty="0">
                <a:ea typeface="Gadugi" panose="020B0502040204020203" pitchFamily="34" charset="0"/>
              </a:rPr>
              <a:t>6 dimensions of a community and 9 stages of readiness </a:t>
            </a:r>
          </a:p>
          <a:p>
            <a:pPr lvl="1"/>
            <a:endParaRPr lang="en-US" sz="3000" b="1" dirty="0">
              <a:ea typeface="Gadugi" panose="020B0502040204020203" pitchFamily="34" charset="0"/>
            </a:endParaRPr>
          </a:p>
          <a:p>
            <a:pPr lvl="1"/>
            <a:r>
              <a:rPr lang="en-US" sz="3000" b="1" dirty="0">
                <a:ea typeface="Gadugi" panose="020B0502040204020203" pitchFamily="34" charset="0"/>
              </a:rPr>
              <a:t>Each stage of readiness has specific interventions that work most effectively for that stage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6852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52D29D-06F5-4C69-B3E6-1F3148EDC83C}"/>
              </a:ext>
            </a:extLst>
          </p:cNvPr>
          <p:cNvSpPr txBox="1">
            <a:spLocks noGrp="1"/>
          </p:cNvSpPr>
          <p:nvPr>
            <p:ph type="title"/>
          </p:nvPr>
        </p:nvSpPr>
        <p:spPr>
          <a:xfrm>
            <a:off x="870284" y="192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6 key dimensions</a:t>
            </a:r>
          </a:p>
        </p:txBody>
      </p:sp>
      <p:sp>
        <p:nvSpPr>
          <p:cNvPr id="5" name="Content Placeholder 2">
            <a:extLst>
              <a:ext uri="{FF2B5EF4-FFF2-40B4-BE49-F238E27FC236}">
                <a16:creationId xmlns:a16="http://schemas.microsoft.com/office/drawing/2014/main" id="{31548D53-BD75-47A3-B64C-B6CB678CFC5B}"/>
              </a:ext>
            </a:extLst>
          </p:cNvPr>
          <p:cNvSpPr txBox="1">
            <a:spLocks noGrp="1"/>
          </p:cNvSpPr>
          <p:nvPr>
            <p:ph idx="1"/>
          </p:nvPr>
        </p:nvSpPr>
        <p:spPr>
          <a:xfrm>
            <a:off x="8382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Prevention Programming</a:t>
            </a:r>
          </a:p>
          <a:p>
            <a:r>
              <a:rPr lang="en-US" dirty="0"/>
              <a:t>B. Community Knowledge of Prevention efforts</a:t>
            </a:r>
          </a:p>
          <a:p>
            <a:r>
              <a:rPr lang="en-US" dirty="0"/>
              <a:t>C. Leadership</a:t>
            </a:r>
          </a:p>
          <a:p>
            <a:r>
              <a:rPr lang="en-US" dirty="0"/>
              <a:t>D. Community Climate</a:t>
            </a:r>
          </a:p>
          <a:p>
            <a:r>
              <a:rPr lang="en-US" dirty="0"/>
              <a:t>E. Knowledge of the Issue </a:t>
            </a:r>
          </a:p>
          <a:p>
            <a:r>
              <a:rPr lang="en-US" dirty="0"/>
              <a:t>F. Resources for prevention efforts</a:t>
            </a:r>
          </a:p>
        </p:txBody>
      </p:sp>
      <p:sp>
        <p:nvSpPr>
          <p:cNvPr id="6" name="Title 1">
            <a:extLst>
              <a:ext uri="{FF2B5EF4-FFF2-40B4-BE49-F238E27FC236}">
                <a16:creationId xmlns:a16="http://schemas.microsoft.com/office/drawing/2014/main" id="{E332EC39-E2D0-4649-AF57-31B7EACDF2E9}"/>
              </a:ext>
            </a:extLst>
          </p:cNvPr>
          <p:cNvSpPr txBox="1">
            <a:spLocks/>
          </p:cNvSpPr>
          <p:nvPr/>
        </p:nvSpPr>
        <p:spPr>
          <a:xfrm>
            <a:off x="6416842" y="261812"/>
            <a:ext cx="49369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9 stages of readiness </a:t>
            </a:r>
            <a:endParaRPr lang="en-US" dirty="0"/>
          </a:p>
        </p:txBody>
      </p:sp>
      <p:sp>
        <p:nvSpPr>
          <p:cNvPr id="7" name="Oval 6">
            <a:extLst>
              <a:ext uri="{FF2B5EF4-FFF2-40B4-BE49-F238E27FC236}">
                <a16:creationId xmlns:a16="http://schemas.microsoft.com/office/drawing/2014/main" id="{118BE5C8-BB7A-4EF0-996B-6BCC914C6BF0}"/>
              </a:ext>
            </a:extLst>
          </p:cNvPr>
          <p:cNvSpPr/>
          <p:nvPr/>
        </p:nvSpPr>
        <p:spPr>
          <a:xfrm>
            <a:off x="5775159" y="1406400"/>
            <a:ext cx="5610725" cy="5189788"/>
          </a:xfrm>
          <a:prstGeom prst="ellipse">
            <a:avLst/>
          </a:prstGeom>
          <a:blipFill dpi="0" rotWithShape="1">
            <a:blip r:embed="rId3"/>
            <a:srcRect/>
            <a:stretch>
              <a:fillRect l="-28117" t="-11213" r="-33497" b="-1121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220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79DC-1515-41B4-9B53-53CDD33C6A6B}"/>
              </a:ext>
            </a:extLst>
          </p:cNvPr>
          <p:cNvSpPr>
            <a:spLocks noGrp="1"/>
          </p:cNvSpPr>
          <p:nvPr>
            <p:ph type="title"/>
          </p:nvPr>
        </p:nvSpPr>
        <p:spPr>
          <a:xfrm>
            <a:off x="535404" y="322443"/>
            <a:ext cx="10515600" cy="1325563"/>
          </a:xfrm>
        </p:spPr>
        <p:txBody>
          <a:bodyPr/>
          <a:lstStyle/>
          <a:p>
            <a:r>
              <a:rPr lang="en-US" b="1" dirty="0"/>
              <a:t>Key informant interviews </a:t>
            </a:r>
          </a:p>
        </p:txBody>
      </p:sp>
      <p:sp>
        <p:nvSpPr>
          <p:cNvPr id="8" name="TextBox 7">
            <a:extLst>
              <a:ext uri="{FF2B5EF4-FFF2-40B4-BE49-F238E27FC236}">
                <a16:creationId xmlns:a16="http://schemas.microsoft.com/office/drawing/2014/main" id="{D0A29152-4CBB-4E68-B2B6-F7EF679E671A}"/>
              </a:ext>
            </a:extLst>
          </p:cNvPr>
          <p:cNvSpPr txBox="1"/>
          <p:nvPr/>
        </p:nvSpPr>
        <p:spPr>
          <a:xfrm>
            <a:off x="232609" y="1464868"/>
            <a:ext cx="11121189"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Requested 10;</a:t>
            </a:r>
            <a:r>
              <a:rPr lang="en-US" sz="3200" b="1" dirty="0"/>
              <a:t> </a:t>
            </a:r>
            <a:r>
              <a:rPr lang="en-US" sz="3200" dirty="0"/>
              <a:t>7  were conducted</a:t>
            </a:r>
            <a:r>
              <a:rPr lang="en-US" sz="3200" b="1" dirty="0"/>
              <a:t> </a:t>
            </a:r>
            <a:r>
              <a:rPr lang="en-US" sz="3200" dirty="0"/>
              <a:t>from individuals representing the following sectors:</a:t>
            </a:r>
            <a:r>
              <a:rPr lang="en-US" sz="3200" b="1" dirty="0"/>
              <a:t> </a:t>
            </a:r>
          </a:p>
          <a:p>
            <a:endParaRPr lang="en-US" sz="3200" b="1" dirty="0"/>
          </a:p>
          <a:p>
            <a:pPr marL="914400" lvl="1" indent="-457200">
              <a:buFont typeface="Arial" panose="020B0604020202020204" pitchFamily="34" charset="0"/>
              <a:buChar char="•"/>
            </a:pPr>
            <a:r>
              <a:rPr lang="en-US" sz="3200" dirty="0"/>
              <a:t>Law Enforcement </a:t>
            </a:r>
            <a:endParaRPr lang="en-US" sz="3200" b="1" dirty="0"/>
          </a:p>
          <a:p>
            <a:pPr marL="914400" lvl="1" indent="-457200">
              <a:buFont typeface="Arial" panose="020B0604020202020204" pitchFamily="34" charset="0"/>
              <a:buChar char="•"/>
            </a:pPr>
            <a:r>
              <a:rPr lang="en-US" sz="3200" dirty="0"/>
              <a:t>Juvenile Justice </a:t>
            </a:r>
            <a:endParaRPr lang="en-US" sz="3200" b="1" dirty="0"/>
          </a:p>
          <a:p>
            <a:pPr marL="914400" lvl="1" indent="-457200">
              <a:buFont typeface="Arial" panose="020B0604020202020204" pitchFamily="34" charset="0"/>
              <a:buChar char="•"/>
            </a:pPr>
            <a:r>
              <a:rPr lang="en-US" sz="3200" dirty="0"/>
              <a:t>Health and medical professional</a:t>
            </a:r>
            <a:endParaRPr lang="en-US" sz="2800" b="1" dirty="0"/>
          </a:p>
        </p:txBody>
      </p:sp>
      <p:sp>
        <p:nvSpPr>
          <p:cNvPr id="12" name="TextBox 11">
            <a:extLst>
              <a:ext uri="{FF2B5EF4-FFF2-40B4-BE49-F238E27FC236}">
                <a16:creationId xmlns:a16="http://schemas.microsoft.com/office/drawing/2014/main" id="{86386FAC-7BA0-4114-BFA7-D63B59B0421A}"/>
              </a:ext>
            </a:extLst>
          </p:cNvPr>
          <p:cNvSpPr txBox="1"/>
          <p:nvPr/>
        </p:nvSpPr>
        <p:spPr>
          <a:xfrm>
            <a:off x="6491035" y="2561588"/>
            <a:ext cx="6558446" cy="2831544"/>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t>Social service organization</a:t>
            </a:r>
            <a:endParaRPr lang="en-US" sz="3200" b="1" dirty="0"/>
          </a:p>
          <a:p>
            <a:pPr marL="914400" lvl="1" indent="-457200">
              <a:buFont typeface="Arial" panose="020B0604020202020204" pitchFamily="34" charset="0"/>
              <a:buChar char="•"/>
            </a:pPr>
            <a:r>
              <a:rPr lang="en-US" sz="3200" dirty="0"/>
              <a:t>Event organizer </a:t>
            </a:r>
            <a:endParaRPr lang="en-US" sz="3200" b="1" dirty="0"/>
          </a:p>
          <a:p>
            <a:pPr marL="914400" lvl="1" indent="-457200">
              <a:buFont typeface="Arial" panose="020B0604020202020204" pitchFamily="34" charset="0"/>
              <a:buChar char="•"/>
            </a:pPr>
            <a:r>
              <a:rPr lang="en-US" sz="3200" dirty="0"/>
              <a:t>Alcohol retailer </a:t>
            </a:r>
            <a:endParaRPr lang="en-US" sz="3200" b="1" dirty="0"/>
          </a:p>
          <a:p>
            <a:pPr marL="914400" lvl="1" indent="-457200">
              <a:buFont typeface="Arial" panose="020B0604020202020204" pitchFamily="34" charset="0"/>
              <a:buChar char="•"/>
            </a:pPr>
            <a:r>
              <a:rPr lang="en-US" sz="3200" dirty="0"/>
              <a:t>Person in recovery from alcoholism</a:t>
            </a:r>
          </a:p>
          <a:p>
            <a:endParaRPr lang="en-US" dirty="0"/>
          </a:p>
        </p:txBody>
      </p:sp>
      <p:sp>
        <p:nvSpPr>
          <p:cNvPr id="6" name="TextBox 5">
            <a:extLst>
              <a:ext uri="{FF2B5EF4-FFF2-40B4-BE49-F238E27FC236}">
                <a16:creationId xmlns:a16="http://schemas.microsoft.com/office/drawing/2014/main" id="{5BA77FE2-0942-43B7-B214-EAE6BBB8CF35}"/>
              </a:ext>
            </a:extLst>
          </p:cNvPr>
          <p:cNvSpPr txBox="1"/>
          <p:nvPr/>
        </p:nvSpPr>
        <p:spPr>
          <a:xfrm>
            <a:off x="396036" y="5040715"/>
            <a:ext cx="11399922" cy="1938992"/>
          </a:xfrm>
          <a:prstGeom prst="rect">
            <a:avLst/>
          </a:prstGeom>
          <a:noFill/>
        </p:spPr>
        <p:txBody>
          <a:bodyPr wrap="square" rtlCol="0">
            <a:spAutoFit/>
          </a:bodyPr>
          <a:lstStyle/>
          <a:p>
            <a:pPr marL="457200" indent="-457200">
              <a:buFont typeface="Arial" panose="020B0604020202020204" pitchFamily="34" charset="0"/>
              <a:buChar char="•"/>
            </a:pPr>
            <a:r>
              <a:rPr lang="en-US" sz="3200" dirty="0"/>
              <a:t>36 open ended and scaled questions covering the 6 dimensions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3200" dirty="0"/>
              <a:t>Chosen through process guided by health department staff  </a:t>
            </a:r>
          </a:p>
          <a:p>
            <a:endParaRPr lang="en-US" sz="2800" dirty="0"/>
          </a:p>
        </p:txBody>
      </p:sp>
    </p:spTree>
    <p:extLst>
      <p:ext uri="{BB962C8B-B14F-4D97-AF65-F5344CB8AC3E}">
        <p14:creationId xmlns:p14="http://schemas.microsoft.com/office/powerpoint/2010/main" val="17834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Community Findings by Dimension</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990600" y="1532147"/>
            <a:ext cx="10515600" cy="954107"/>
          </a:xfrm>
          <a:prstGeom prst="rect">
            <a:avLst/>
          </a:prstGeom>
          <a:noFill/>
        </p:spPr>
        <p:txBody>
          <a:bodyPr wrap="square" rtlCol="0">
            <a:spAutoFit/>
          </a:bodyPr>
          <a:lstStyle/>
          <a:p>
            <a:r>
              <a:rPr lang="en-US" sz="2800" b="1" dirty="0"/>
              <a:t>Dimension A: Prevention Programming </a:t>
            </a:r>
          </a:p>
          <a:p>
            <a:r>
              <a:rPr lang="en-US" sz="2800" b="1" dirty="0"/>
              <a:t>Score: 3—Vague awareness  </a:t>
            </a:r>
          </a:p>
        </p:txBody>
      </p:sp>
      <p:sp>
        <p:nvSpPr>
          <p:cNvPr id="12" name="TextBox 11">
            <a:extLst>
              <a:ext uri="{FF2B5EF4-FFF2-40B4-BE49-F238E27FC236}">
                <a16:creationId xmlns:a16="http://schemas.microsoft.com/office/drawing/2014/main" id="{2C9CE444-E3AF-4721-A57A-F90EBF89146A}"/>
              </a:ext>
            </a:extLst>
          </p:cNvPr>
          <p:cNvSpPr txBox="1"/>
          <p:nvPr/>
        </p:nvSpPr>
        <p:spPr>
          <a:xfrm>
            <a:off x="990600" y="2857710"/>
            <a:ext cx="10976811"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t>A few individuals recognize local concern or need to initiate some type of effort, but not immediate motivation to do anything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Knowledge of some existing efforts</a:t>
            </a:r>
          </a:p>
          <a:p>
            <a:endParaRPr lang="en-US" sz="2800" dirty="0"/>
          </a:p>
          <a:p>
            <a:pPr marL="285750" indent="-285750">
              <a:buFont typeface="Arial" panose="020B0604020202020204" pitchFamily="34" charset="0"/>
              <a:buChar char="•"/>
            </a:pPr>
            <a:r>
              <a:rPr lang="en-US" sz="2800" dirty="0"/>
              <a:t>Oregon Liquor Control Commission (OLCC) regulations named as the main efforts aimed at this issue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9290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Community Findings by Dimension</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838200" y="1825625"/>
            <a:ext cx="10515600" cy="1384995"/>
          </a:xfrm>
          <a:prstGeom prst="rect">
            <a:avLst/>
          </a:prstGeom>
          <a:noFill/>
        </p:spPr>
        <p:txBody>
          <a:bodyPr wrap="square" rtlCol="0">
            <a:spAutoFit/>
          </a:bodyPr>
          <a:lstStyle/>
          <a:p>
            <a:r>
              <a:rPr lang="en-US" sz="2800" b="1" dirty="0"/>
              <a:t>Dimension B: Community Knowledge about Prevention</a:t>
            </a:r>
          </a:p>
          <a:p>
            <a:endParaRPr lang="en-US" sz="2800" b="1" dirty="0"/>
          </a:p>
          <a:p>
            <a:r>
              <a:rPr lang="en-US" sz="2800" b="1" dirty="0"/>
              <a:t>Score: 2—Denial/Resistance </a:t>
            </a:r>
          </a:p>
        </p:txBody>
      </p:sp>
      <p:sp>
        <p:nvSpPr>
          <p:cNvPr id="11" name="TextBox 10">
            <a:extLst>
              <a:ext uri="{FF2B5EF4-FFF2-40B4-BE49-F238E27FC236}">
                <a16:creationId xmlns:a16="http://schemas.microsoft.com/office/drawing/2014/main" id="{17EA5B1A-4065-46F0-ABC8-56F6D3606E48}"/>
              </a:ext>
            </a:extLst>
          </p:cNvPr>
          <p:cNvSpPr txBox="1"/>
          <p:nvPr/>
        </p:nvSpPr>
        <p:spPr>
          <a:xfrm>
            <a:off x="838200" y="3429000"/>
            <a:ext cx="10976811"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t>Some community members recognize a concern, but there is little recognition that it might be occurring locally </a:t>
            </a:r>
          </a:p>
          <a:p>
            <a:endParaRPr lang="en-US" sz="2800" dirty="0"/>
          </a:p>
          <a:p>
            <a:pPr marL="285750" indent="-285750">
              <a:buFont typeface="Arial" panose="020B0604020202020204" pitchFamily="34" charset="0"/>
              <a:buChar char="•"/>
            </a:pPr>
            <a:r>
              <a:rPr lang="en-US" sz="2800" dirty="0"/>
              <a:t>Knowledge something should be but, nothing specific mentioned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Focus on OLCC regulations adequate for prevention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0641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992C-E5FA-4F6D-B4E5-37EF0D68AEB6}"/>
              </a:ext>
            </a:extLst>
          </p:cNvPr>
          <p:cNvSpPr>
            <a:spLocks noGrp="1"/>
          </p:cNvSpPr>
          <p:nvPr>
            <p:ph type="title"/>
          </p:nvPr>
        </p:nvSpPr>
        <p:spPr/>
        <p:txBody>
          <a:bodyPr/>
          <a:lstStyle/>
          <a:p>
            <a:r>
              <a:rPr lang="en-US" dirty="0"/>
              <a:t>Community Findings by Dimension</a:t>
            </a:r>
          </a:p>
        </p:txBody>
      </p:sp>
      <p:sp>
        <p:nvSpPr>
          <p:cNvPr id="4" name="Content Placeholder 2">
            <a:extLst>
              <a:ext uri="{FF2B5EF4-FFF2-40B4-BE49-F238E27FC236}">
                <a16:creationId xmlns:a16="http://schemas.microsoft.com/office/drawing/2014/main" id="{BA04565D-6F1A-4D5A-9ECC-E9E8DFF6EA18}"/>
              </a:ext>
            </a:extLst>
          </p:cNvPr>
          <p:cNvSpPr txBox="1">
            <a:spLocks noGrp="1"/>
          </p:cNvSpPr>
          <p:nvPr>
            <p:ph idx="1"/>
          </p:nvPr>
        </p:nvSpPr>
        <p:spPr>
          <a:xfrm>
            <a:off x="838200" y="1825625"/>
            <a:ext cx="10515600" cy="628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endParaRPr lang="en-US" sz="2800" b="1" dirty="0"/>
          </a:p>
        </p:txBody>
      </p:sp>
      <p:sp>
        <p:nvSpPr>
          <p:cNvPr id="10" name="TextBox 9">
            <a:extLst>
              <a:ext uri="{FF2B5EF4-FFF2-40B4-BE49-F238E27FC236}">
                <a16:creationId xmlns:a16="http://schemas.microsoft.com/office/drawing/2014/main" id="{7E36FAE5-0318-4001-9F0F-D1EABE9D715B}"/>
              </a:ext>
            </a:extLst>
          </p:cNvPr>
          <p:cNvSpPr txBox="1"/>
          <p:nvPr/>
        </p:nvSpPr>
        <p:spPr>
          <a:xfrm>
            <a:off x="838200" y="1825625"/>
            <a:ext cx="10515600" cy="1384995"/>
          </a:xfrm>
          <a:prstGeom prst="rect">
            <a:avLst/>
          </a:prstGeom>
          <a:noFill/>
        </p:spPr>
        <p:txBody>
          <a:bodyPr wrap="square" rtlCol="0">
            <a:spAutoFit/>
          </a:bodyPr>
          <a:lstStyle/>
          <a:p>
            <a:r>
              <a:rPr lang="en-US" sz="2800" b="1" dirty="0"/>
              <a:t>Dimension C: Leadership</a:t>
            </a:r>
          </a:p>
          <a:p>
            <a:endParaRPr lang="en-US" sz="2800" b="1" dirty="0"/>
          </a:p>
          <a:p>
            <a:r>
              <a:rPr lang="en-US" sz="2800" b="1" dirty="0"/>
              <a:t>Score: 2—Denial/Resistance </a:t>
            </a:r>
          </a:p>
        </p:txBody>
      </p:sp>
      <p:sp>
        <p:nvSpPr>
          <p:cNvPr id="11" name="TextBox 10">
            <a:extLst>
              <a:ext uri="{FF2B5EF4-FFF2-40B4-BE49-F238E27FC236}">
                <a16:creationId xmlns:a16="http://schemas.microsoft.com/office/drawing/2014/main" id="{17EA5B1A-4065-46F0-ABC8-56F6D3606E48}"/>
              </a:ext>
            </a:extLst>
          </p:cNvPr>
          <p:cNvSpPr txBox="1"/>
          <p:nvPr/>
        </p:nvSpPr>
        <p:spPr>
          <a:xfrm>
            <a:off x="838200" y="3429000"/>
            <a:ext cx="10976811"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a:t>Leadership believes alcohol at community events where youth are present is not a concern in their community </a:t>
            </a:r>
          </a:p>
          <a:p>
            <a:endParaRPr lang="en-US" sz="2800" dirty="0"/>
          </a:p>
          <a:p>
            <a:pPr marL="285750" indent="-285750">
              <a:buFont typeface="Arial" panose="020B0604020202020204" pitchFamily="34" charset="0"/>
              <a:buChar char="•"/>
            </a:pPr>
            <a:r>
              <a:rPr lang="en-US" sz="2800" dirty="0"/>
              <a:t>No recognition of anything happening to address from leadership </a:t>
            </a:r>
          </a:p>
          <a:p>
            <a:endParaRPr lang="en-US" dirty="0"/>
          </a:p>
        </p:txBody>
      </p:sp>
    </p:spTree>
    <p:extLst>
      <p:ext uri="{BB962C8B-B14F-4D97-AF65-F5344CB8AC3E}">
        <p14:creationId xmlns:p14="http://schemas.microsoft.com/office/powerpoint/2010/main" val="2846292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3122</TotalTime>
  <Words>2789</Words>
  <Application>Microsoft Office PowerPoint</Application>
  <PresentationFormat>Widescreen</PresentationFormat>
  <Paragraphs>320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Gadugi</vt:lpstr>
      <vt:lpstr>Office Theme</vt:lpstr>
      <vt:lpstr>Youth and Alcohol at Community Events </vt:lpstr>
      <vt:lpstr>PowerPoint Presentation</vt:lpstr>
      <vt:lpstr>Community Readiness Assessment </vt:lpstr>
      <vt:lpstr>Community Readiness Model (CRM)  </vt:lpstr>
      <vt:lpstr>6 key dimensions</vt:lpstr>
      <vt:lpstr>Key informant interviews </vt:lpstr>
      <vt:lpstr>Community Findings by Dimension</vt:lpstr>
      <vt:lpstr>Community Findings by Dimension</vt:lpstr>
      <vt:lpstr>Community Findings by Dimension</vt:lpstr>
      <vt:lpstr>Community Findings by Dimension</vt:lpstr>
      <vt:lpstr>Community Findings by Dimension</vt:lpstr>
      <vt:lpstr>Community Findings by Dimension</vt:lpstr>
      <vt:lpstr>FINAL RESULTS </vt:lpstr>
      <vt:lpstr>Why is this important to reducing youth alcohol use? </vt:lpstr>
      <vt:lpstr>Alcohol Use </vt:lpstr>
      <vt:lpstr>Underage Drinking </vt:lpstr>
      <vt:lpstr>Clatsop County Alcohol Use </vt:lpstr>
      <vt:lpstr>Clatsop County Alcohol Use </vt:lpstr>
      <vt:lpstr>Clatsop County Alcohol Use </vt:lpstr>
      <vt:lpstr>Clatsop County Alcohol Use </vt:lpstr>
      <vt:lpstr>Why Community events? </vt:lpstr>
      <vt:lpstr>What’s next? </vt:lpstr>
      <vt:lpstr>PowerPoint Presentation</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and Alcohol at Community Events</dc:title>
  <dc:creator>Kathryn Crombie</dc:creator>
  <cp:lastModifiedBy>Kathryn Crombie</cp:lastModifiedBy>
  <cp:revision>40</cp:revision>
  <dcterms:created xsi:type="dcterms:W3CDTF">2021-08-31T17:59:33Z</dcterms:created>
  <dcterms:modified xsi:type="dcterms:W3CDTF">2021-09-08T16:31:49Z</dcterms:modified>
</cp:coreProperties>
</file>