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1" r:id="rId3"/>
    <p:sldId id="280" r:id="rId4"/>
    <p:sldId id="282" r:id="rId5"/>
    <p:sldId id="267"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55" autoAdjust="0"/>
    <p:restoredTop sz="94660"/>
  </p:normalViewPr>
  <p:slideViewPr>
    <p:cSldViewPr snapToGrid="0">
      <p:cViewPr varScale="1">
        <p:scale>
          <a:sx n="52" d="100"/>
          <a:sy n="52" d="100"/>
        </p:scale>
        <p:origin x="5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10/13/2021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B13E-BD5D-46EE-AEA5-51D177940BEF}"/>
              </a:ext>
            </a:extLst>
          </p:cNvPr>
          <p:cNvSpPr>
            <a:spLocks noGrp="1"/>
          </p:cNvSpPr>
          <p:nvPr>
            <p:ph type="ctrTitle"/>
          </p:nvPr>
        </p:nvSpPr>
        <p:spPr>
          <a:xfrm>
            <a:off x="697010" y="259915"/>
            <a:ext cx="11315722" cy="1051561"/>
          </a:xfrm>
        </p:spPr>
        <p:txBody>
          <a:bodyPr>
            <a:normAutofit fontScale="90000"/>
          </a:bodyPr>
          <a:lstStyle/>
          <a:p>
            <a:r>
              <a:rPr lang="en-US" dirty="0"/>
              <a:t>Clatsop County REPRODUCTIVE Health</a:t>
            </a:r>
          </a:p>
        </p:txBody>
      </p:sp>
      <p:sp>
        <p:nvSpPr>
          <p:cNvPr id="3" name="Subtitle 2">
            <a:extLst>
              <a:ext uri="{FF2B5EF4-FFF2-40B4-BE49-F238E27FC236}">
                <a16:creationId xmlns:a16="http://schemas.microsoft.com/office/drawing/2014/main" id="{25C1EC1B-C5D5-4D5F-B226-B7C78863C570}"/>
              </a:ext>
            </a:extLst>
          </p:cNvPr>
          <p:cNvSpPr>
            <a:spLocks noGrp="1"/>
          </p:cNvSpPr>
          <p:nvPr>
            <p:ph type="subTitle" idx="1"/>
          </p:nvPr>
        </p:nvSpPr>
        <p:spPr>
          <a:xfrm>
            <a:off x="517743" y="1595259"/>
            <a:ext cx="11674257" cy="4490720"/>
          </a:xfrm>
        </p:spPr>
        <p:txBody>
          <a:bodyPr>
            <a:normAutofit/>
          </a:bodyPr>
          <a:lstStyle/>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061FE61B-12F2-4844-9A46-B6098C9EE95D}"/>
              </a:ext>
            </a:extLst>
          </p:cNvPr>
          <p:cNvPicPr>
            <a:picLocks noChangeAspect="1"/>
          </p:cNvPicPr>
          <p:nvPr/>
        </p:nvPicPr>
        <p:blipFill>
          <a:blip r:embed="rId2"/>
          <a:stretch>
            <a:fillRect/>
          </a:stretch>
        </p:blipFill>
        <p:spPr>
          <a:xfrm>
            <a:off x="53238" y="5086349"/>
            <a:ext cx="2179184" cy="1771651"/>
          </a:xfrm>
          <a:prstGeom prst="rect">
            <a:avLst/>
          </a:prstGeom>
        </p:spPr>
      </p:pic>
      <p:pic>
        <p:nvPicPr>
          <p:cNvPr id="6" name="Picture 5">
            <a:extLst>
              <a:ext uri="{FF2B5EF4-FFF2-40B4-BE49-F238E27FC236}">
                <a16:creationId xmlns:a16="http://schemas.microsoft.com/office/drawing/2014/main" id="{5FFD31F3-3230-4587-A9A2-3DC185BD3E24}"/>
              </a:ext>
            </a:extLst>
          </p:cNvPr>
          <p:cNvPicPr>
            <a:picLocks noChangeAspect="1"/>
          </p:cNvPicPr>
          <p:nvPr/>
        </p:nvPicPr>
        <p:blipFill>
          <a:blip r:embed="rId3"/>
          <a:stretch>
            <a:fillRect/>
          </a:stretch>
        </p:blipFill>
        <p:spPr>
          <a:xfrm>
            <a:off x="10202982" y="5276668"/>
            <a:ext cx="1809750" cy="1524000"/>
          </a:xfrm>
          <a:prstGeom prst="rect">
            <a:avLst/>
          </a:prstGeom>
        </p:spPr>
      </p:pic>
      <p:pic>
        <p:nvPicPr>
          <p:cNvPr id="7" name="Picture 6">
            <a:extLst>
              <a:ext uri="{FF2B5EF4-FFF2-40B4-BE49-F238E27FC236}">
                <a16:creationId xmlns:a16="http://schemas.microsoft.com/office/drawing/2014/main" id="{B6FA7A4E-07EB-4A84-AD55-7583885D83AB}"/>
              </a:ext>
            </a:extLst>
          </p:cNvPr>
          <p:cNvPicPr>
            <a:picLocks noChangeAspect="1"/>
          </p:cNvPicPr>
          <p:nvPr/>
        </p:nvPicPr>
        <p:blipFill>
          <a:blip r:embed="rId4"/>
          <a:stretch>
            <a:fillRect/>
          </a:stretch>
        </p:blipFill>
        <p:spPr>
          <a:xfrm>
            <a:off x="8876403" y="1291482"/>
            <a:ext cx="2857500" cy="1895475"/>
          </a:xfrm>
          <a:prstGeom prst="rect">
            <a:avLst/>
          </a:prstGeom>
        </p:spPr>
      </p:pic>
      <p:pic>
        <p:nvPicPr>
          <p:cNvPr id="8" name="Picture 7">
            <a:extLst>
              <a:ext uri="{FF2B5EF4-FFF2-40B4-BE49-F238E27FC236}">
                <a16:creationId xmlns:a16="http://schemas.microsoft.com/office/drawing/2014/main" id="{F08711B0-35EB-449C-AC1A-61CB6F8B6AA1}"/>
              </a:ext>
            </a:extLst>
          </p:cNvPr>
          <p:cNvPicPr>
            <a:picLocks noChangeAspect="1"/>
          </p:cNvPicPr>
          <p:nvPr/>
        </p:nvPicPr>
        <p:blipFill>
          <a:blip r:embed="rId5"/>
          <a:stretch>
            <a:fillRect/>
          </a:stretch>
        </p:blipFill>
        <p:spPr>
          <a:xfrm>
            <a:off x="6361688" y="3453272"/>
            <a:ext cx="2665858" cy="1552575"/>
          </a:xfrm>
          <a:prstGeom prst="rect">
            <a:avLst/>
          </a:prstGeom>
        </p:spPr>
      </p:pic>
      <p:pic>
        <p:nvPicPr>
          <p:cNvPr id="9" name="Picture 8">
            <a:extLst>
              <a:ext uri="{FF2B5EF4-FFF2-40B4-BE49-F238E27FC236}">
                <a16:creationId xmlns:a16="http://schemas.microsoft.com/office/drawing/2014/main" id="{A502D0D0-CCD3-42C2-AD0D-006758878A4E}"/>
              </a:ext>
            </a:extLst>
          </p:cNvPr>
          <p:cNvPicPr>
            <a:picLocks noChangeAspect="1"/>
          </p:cNvPicPr>
          <p:nvPr/>
        </p:nvPicPr>
        <p:blipFill>
          <a:blip r:embed="rId6"/>
          <a:stretch>
            <a:fillRect/>
          </a:stretch>
        </p:blipFill>
        <p:spPr>
          <a:xfrm>
            <a:off x="5749599" y="1406266"/>
            <a:ext cx="2847975" cy="1895475"/>
          </a:xfrm>
          <a:prstGeom prst="rect">
            <a:avLst/>
          </a:prstGeom>
        </p:spPr>
      </p:pic>
      <p:pic>
        <p:nvPicPr>
          <p:cNvPr id="10" name="Picture 9">
            <a:extLst>
              <a:ext uri="{FF2B5EF4-FFF2-40B4-BE49-F238E27FC236}">
                <a16:creationId xmlns:a16="http://schemas.microsoft.com/office/drawing/2014/main" id="{BCA18AD4-DEA4-4485-B510-87CA50211A3F}"/>
              </a:ext>
            </a:extLst>
          </p:cNvPr>
          <p:cNvPicPr>
            <a:picLocks noChangeAspect="1"/>
          </p:cNvPicPr>
          <p:nvPr/>
        </p:nvPicPr>
        <p:blipFill>
          <a:blip r:embed="rId7"/>
          <a:stretch>
            <a:fillRect/>
          </a:stretch>
        </p:blipFill>
        <p:spPr>
          <a:xfrm>
            <a:off x="3066141" y="1291482"/>
            <a:ext cx="2571750" cy="1704975"/>
          </a:xfrm>
          <a:prstGeom prst="rect">
            <a:avLst/>
          </a:prstGeom>
        </p:spPr>
      </p:pic>
      <p:pic>
        <p:nvPicPr>
          <p:cNvPr id="11" name="Picture 10">
            <a:extLst>
              <a:ext uri="{FF2B5EF4-FFF2-40B4-BE49-F238E27FC236}">
                <a16:creationId xmlns:a16="http://schemas.microsoft.com/office/drawing/2014/main" id="{792FC9A0-0569-49A9-9ED0-A4514F74D64B}"/>
              </a:ext>
            </a:extLst>
          </p:cNvPr>
          <p:cNvPicPr>
            <a:picLocks noChangeAspect="1"/>
          </p:cNvPicPr>
          <p:nvPr/>
        </p:nvPicPr>
        <p:blipFill>
          <a:blip r:embed="rId8"/>
          <a:stretch>
            <a:fillRect/>
          </a:stretch>
        </p:blipFill>
        <p:spPr>
          <a:xfrm>
            <a:off x="9324019" y="3250226"/>
            <a:ext cx="2533650" cy="1895475"/>
          </a:xfrm>
          <a:prstGeom prst="rect">
            <a:avLst/>
          </a:prstGeom>
        </p:spPr>
      </p:pic>
      <p:pic>
        <p:nvPicPr>
          <p:cNvPr id="12" name="Picture 11">
            <a:extLst>
              <a:ext uri="{FF2B5EF4-FFF2-40B4-BE49-F238E27FC236}">
                <a16:creationId xmlns:a16="http://schemas.microsoft.com/office/drawing/2014/main" id="{FB3421A2-E9E0-416E-9C5E-EE224FE8600D}"/>
              </a:ext>
            </a:extLst>
          </p:cNvPr>
          <p:cNvPicPr>
            <a:picLocks noChangeAspect="1"/>
          </p:cNvPicPr>
          <p:nvPr/>
        </p:nvPicPr>
        <p:blipFill>
          <a:blip r:embed="rId9"/>
          <a:stretch>
            <a:fillRect/>
          </a:stretch>
        </p:blipFill>
        <p:spPr>
          <a:xfrm>
            <a:off x="2265547" y="5171893"/>
            <a:ext cx="2086469" cy="1524000"/>
          </a:xfrm>
          <a:prstGeom prst="rect">
            <a:avLst/>
          </a:prstGeom>
        </p:spPr>
      </p:pic>
      <p:pic>
        <p:nvPicPr>
          <p:cNvPr id="13" name="Picture 12">
            <a:extLst>
              <a:ext uri="{FF2B5EF4-FFF2-40B4-BE49-F238E27FC236}">
                <a16:creationId xmlns:a16="http://schemas.microsoft.com/office/drawing/2014/main" id="{4BA753AF-2F13-4A1D-B404-C1EABFB60888}"/>
              </a:ext>
            </a:extLst>
          </p:cNvPr>
          <p:cNvPicPr>
            <a:picLocks noChangeAspect="1"/>
          </p:cNvPicPr>
          <p:nvPr/>
        </p:nvPicPr>
        <p:blipFill>
          <a:blip r:embed="rId10"/>
          <a:stretch>
            <a:fillRect/>
          </a:stretch>
        </p:blipFill>
        <p:spPr>
          <a:xfrm>
            <a:off x="36602" y="1278551"/>
            <a:ext cx="2705100" cy="1971675"/>
          </a:xfrm>
          <a:prstGeom prst="rect">
            <a:avLst/>
          </a:prstGeom>
        </p:spPr>
      </p:pic>
      <p:pic>
        <p:nvPicPr>
          <p:cNvPr id="14" name="Picture 13">
            <a:extLst>
              <a:ext uri="{FF2B5EF4-FFF2-40B4-BE49-F238E27FC236}">
                <a16:creationId xmlns:a16="http://schemas.microsoft.com/office/drawing/2014/main" id="{D89F42FE-5482-4847-B00D-30245865A26C}"/>
              </a:ext>
            </a:extLst>
          </p:cNvPr>
          <p:cNvPicPr>
            <a:picLocks noChangeAspect="1"/>
          </p:cNvPicPr>
          <p:nvPr/>
        </p:nvPicPr>
        <p:blipFill>
          <a:blip r:embed="rId11"/>
          <a:stretch>
            <a:fillRect/>
          </a:stretch>
        </p:blipFill>
        <p:spPr>
          <a:xfrm>
            <a:off x="334331" y="3251655"/>
            <a:ext cx="2857500" cy="1781175"/>
          </a:xfrm>
          <a:prstGeom prst="rect">
            <a:avLst/>
          </a:prstGeom>
        </p:spPr>
      </p:pic>
      <p:pic>
        <p:nvPicPr>
          <p:cNvPr id="15" name="Picture 14">
            <a:extLst>
              <a:ext uri="{FF2B5EF4-FFF2-40B4-BE49-F238E27FC236}">
                <a16:creationId xmlns:a16="http://schemas.microsoft.com/office/drawing/2014/main" id="{4F4A1B5F-F03C-4EEC-81CE-9B8DAFA21A93}"/>
              </a:ext>
            </a:extLst>
          </p:cNvPr>
          <p:cNvPicPr>
            <a:picLocks noChangeAspect="1"/>
          </p:cNvPicPr>
          <p:nvPr/>
        </p:nvPicPr>
        <p:blipFill>
          <a:blip r:embed="rId12"/>
          <a:stretch>
            <a:fillRect/>
          </a:stretch>
        </p:blipFill>
        <p:spPr>
          <a:xfrm>
            <a:off x="3349351" y="3343735"/>
            <a:ext cx="2828925" cy="1771650"/>
          </a:xfrm>
          <a:prstGeom prst="rect">
            <a:avLst/>
          </a:prstGeom>
        </p:spPr>
      </p:pic>
      <p:pic>
        <p:nvPicPr>
          <p:cNvPr id="16" name="Picture 15">
            <a:extLst>
              <a:ext uri="{FF2B5EF4-FFF2-40B4-BE49-F238E27FC236}">
                <a16:creationId xmlns:a16="http://schemas.microsoft.com/office/drawing/2014/main" id="{B981F64B-02C6-4711-A2AB-93D59BF21AAC}"/>
              </a:ext>
            </a:extLst>
          </p:cNvPr>
          <p:cNvPicPr>
            <a:picLocks noChangeAspect="1"/>
          </p:cNvPicPr>
          <p:nvPr/>
        </p:nvPicPr>
        <p:blipFill>
          <a:blip r:embed="rId13"/>
          <a:stretch>
            <a:fillRect/>
          </a:stretch>
        </p:blipFill>
        <p:spPr>
          <a:xfrm>
            <a:off x="4535428" y="5145701"/>
            <a:ext cx="2505075" cy="1628775"/>
          </a:xfrm>
          <a:prstGeom prst="rect">
            <a:avLst/>
          </a:prstGeom>
        </p:spPr>
      </p:pic>
      <p:pic>
        <p:nvPicPr>
          <p:cNvPr id="17" name="Picture 16">
            <a:extLst>
              <a:ext uri="{FF2B5EF4-FFF2-40B4-BE49-F238E27FC236}">
                <a16:creationId xmlns:a16="http://schemas.microsoft.com/office/drawing/2014/main" id="{33D60E83-9C57-4927-88B1-2F0032F36E9F}"/>
              </a:ext>
            </a:extLst>
          </p:cNvPr>
          <p:cNvPicPr>
            <a:picLocks noChangeAspect="1"/>
          </p:cNvPicPr>
          <p:nvPr/>
        </p:nvPicPr>
        <p:blipFill>
          <a:blip r:embed="rId14"/>
          <a:stretch>
            <a:fillRect/>
          </a:stretch>
        </p:blipFill>
        <p:spPr>
          <a:xfrm>
            <a:off x="7173586" y="5005847"/>
            <a:ext cx="2647950" cy="1905000"/>
          </a:xfrm>
          <a:prstGeom prst="rect">
            <a:avLst/>
          </a:prstGeom>
        </p:spPr>
      </p:pic>
    </p:spTree>
    <p:extLst>
      <p:ext uri="{BB962C8B-B14F-4D97-AF65-F5344CB8AC3E}">
        <p14:creationId xmlns:p14="http://schemas.microsoft.com/office/powerpoint/2010/main" val="217111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A0693D-A145-4F54-BC79-50C0DFD4A5AA}"/>
              </a:ext>
            </a:extLst>
          </p:cNvPr>
          <p:cNvSpPr txBox="1"/>
          <p:nvPr/>
        </p:nvSpPr>
        <p:spPr>
          <a:xfrm>
            <a:off x="444760" y="261257"/>
            <a:ext cx="11747240" cy="6740307"/>
          </a:xfrm>
          <a:prstGeom prst="rect">
            <a:avLst/>
          </a:prstGeom>
          <a:noFill/>
        </p:spPr>
        <p:txBody>
          <a:bodyPr wrap="square" rtlCol="0">
            <a:spAutoFit/>
          </a:bodyPr>
          <a:lstStyle/>
          <a:p>
            <a:r>
              <a:rPr lang="en-US" dirty="0"/>
              <a:t>The Oregon Reproductive Health(RH) Program works with over 100 clinics across the state to offer free or low-cost reproductive health services and birth control.</a:t>
            </a:r>
          </a:p>
          <a:p>
            <a:r>
              <a:rPr lang="en-US" dirty="0"/>
              <a:t>Funding s available to cover services for low-income people wo can get pregnant or get someone else pregnant, regardless of immigration status, sex or gender identity.</a:t>
            </a:r>
          </a:p>
          <a:p>
            <a:endParaRPr lang="en-US" dirty="0"/>
          </a:p>
          <a:p>
            <a:r>
              <a:rPr lang="en-US" dirty="0"/>
              <a:t>All services are voluntary and confidential and include:</a:t>
            </a:r>
          </a:p>
          <a:p>
            <a:r>
              <a:rPr lang="en-US" dirty="0"/>
              <a:t>Birth control and condoms</a:t>
            </a:r>
          </a:p>
          <a:p>
            <a:r>
              <a:rPr lang="en-US" dirty="0"/>
              <a:t>Women’s check ups, including breast exams and pap tests</a:t>
            </a:r>
          </a:p>
          <a:p>
            <a:r>
              <a:rPr lang="en-US" dirty="0"/>
              <a:t>Emergency contraception</a:t>
            </a:r>
          </a:p>
          <a:p>
            <a:r>
              <a:rPr lang="en-US" dirty="0"/>
              <a:t>Pregnancy tests</a:t>
            </a:r>
          </a:p>
          <a:p>
            <a:r>
              <a:rPr lang="en-US" dirty="0"/>
              <a:t>Screening for sexually transmitted diseases</a:t>
            </a:r>
          </a:p>
          <a:p>
            <a:r>
              <a:rPr lang="en-US" dirty="0"/>
              <a:t>Vasectomy referrals</a:t>
            </a:r>
          </a:p>
          <a:p>
            <a:endParaRPr lang="en-US" dirty="0"/>
          </a:p>
          <a:p>
            <a:r>
              <a:rPr lang="en-US" dirty="0"/>
              <a:t>Available options:</a:t>
            </a:r>
          </a:p>
          <a:p>
            <a:r>
              <a:rPr lang="en-US" dirty="0"/>
              <a:t>Oral contraception</a:t>
            </a:r>
          </a:p>
          <a:p>
            <a:r>
              <a:rPr lang="en-US" dirty="0" err="1"/>
              <a:t>Depo-provera</a:t>
            </a:r>
            <a:r>
              <a:rPr lang="en-US" dirty="0"/>
              <a:t> injection</a:t>
            </a:r>
          </a:p>
          <a:p>
            <a:r>
              <a:rPr lang="en-US" dirty="0" err="1"/>
              <a:t>Nuvarings</a:t>
            </a:r>
            <a:endParaRPr lang="en-US" dirty="0"/>
          </a:p>
          <a:p>
            <a:r>
              <a:rPr lang="en-US" dirty="0"/>
              <a:t>IUD/IUS</a:t>
            </a:r>
          </a:p>
          <a:p>
            <a:r>
              <a:rPr lang="en-US" dirty="0"/>
              <a:t>Patches</a:t>
            </a:r>
          </a:p>
          <a:p>
            <a:r>
              <a:rPr lang="en-US" dirty="0"/>
              <a:t>Nexplanon Implants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4642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D78993-8EBF-4902-8F04-874400647ED6}"/>
              </a:ext>
            </a:extLst>
          </p:cNvPr>
          <p:cNvPicPr>
            <a:picLocks noChangeAspect="1"/>
          </p:cNvPicPr>
          <p:nvPr/>
        </p:nvPicPr>
        <p:blipFill>
          <a:blip r:embed="rId2"/>
          <a:stretch>
            <a:fillRect/>
          </a:stretch>
        </p:blipFill>
        <p:spPr>
          <a:xfrm>
            <a:off x="3332935" y="3987616"/>
            <a:ext cx="4996873" cy="1425721"/>
          </a:xfrm>
          <a:prstGeom prst="rect">
            <a:avLst/>
          </a:prstGeom>
        </p:spPr>
      </p:pic>
      <p:pic>
        <p:nvPicPr>
          <p:cNvPr id="3" name="Picture 2">
            <a:extLst>
              <a:ext uri="{FF2B5EF4-FFF2-40B4-BE49-F238E27FC236}">
                <a16:creationId xmlns:a16="http://schemas.microsoft.com/office/drawing/2014/main" id="{10E4BBA7-D8C6-4CDA-9C99-FDD0E44B5C5F}"/>
              </a:ext>
            </a:extLst>
          </p:cNvPr>
          <p:cNvPicPr>
            <a:picLocks noChangeAspect="1"/>
          </p:cNvPicPr>
          <p:nvPr/>
        </p:nvPicPr>
        <p:blipFill>
          <a:blip r:embed="rId3"/>
          <a:stretch>
            <a:fillRect/>
          </a:stretch>
        </p:blipFill>
        <p:spPr>
          <a:xfrm>
            <a:off x="7174330" y="1409029"/>
            <a:ext cx="3936224" cy="1214832"/>
          </a:xfrm>
          <a:prstGeom prst="rect">
            <a:avLst/>
          </a:prstGeom>
        </p:spPr>
      </p:pic>
      <p:pic>
        <p:nvPicPr>
          <p:cNvPr id="4" name="Picture 3">
            <a:extLst>
              <a:ext uri="{FF2B5EF4-FFF2-40B4-BE49-F238E27FC236}">
                <a16:creationId xmlns:a16="http://schemas.microsoft.com/office/drawing/2014/main" id="{FBCAD236-9E5E-4CDE-9973-E64D0C166A1F}"/>
              </a:ext>
            </a:extLst>
          </p:cNvPr>
          <p:cNvPicPr>
            <a:picLocks noChangeAspect="1"/>
          </p:cNvPicPr>
          <p:nvPr/>
        </p:nvPicPr>
        <p:blipFill>
          <a:blip r:embed="rId4"/>
          <a:stretch>
            <a:fillRect/>
          </a:stretch>
        </p:blipFill>
        <p:spPr>
          <a:xfrm>
            <a:off x="0" y="1548882"/>
            <a:ext cx="3460118" cy="1677484"/>
          </a:xfrm>
          <a:prstGeom prst="rect">
            <a:avLst/>
          </a:prstGeom>
        </p:spPr>
      </p:pic>
      <p:pic>
        <p:nvPicPr>
          <p:cNvPr id="5" name="Picture 4">
            <a:extLst>
              <a:ext uri="{FF2B5EF4-FFF2-40B4-BE49-F238E27FC236}">
                <a16:creationId xmlns:a16="http://schemas.microsoft.com/office/drawing/2014/main" id="{873ECB4A-35A0-423D-9F8B-914B0DE2222D}"/>
              </a:ext>
            </a:extLst>
          </p:cNvPr>
          <p:cNvPicPr>
            <a:picLocks noChangeAspect="1"/>
          </p:cNvPicPr>
          <p:nvPr/>
        </p:nvPicPr>
        <p:blipFill>
          <a:blip r:embed="rId5"/>
          <a:stretch>
            <a:fillRect/>
          </a:stretch>
        </p:blipFill>
        <p:spPr>
          <a:xfrm>
            <a:off x="4228387" y="2651543"/>
            <a:ext cx="3279692" cy="1336071"/>
          </a:xfrm>
          <a:prstGeom prst="rect">
            <a:avLst/>
          </a:prstGeom>
        </p:spPr>
      </p:pic>
      <p:pic>
        <p:nvPicPr>
          <p:cNvPr id="6" name="Picture 5">
            <a:extLst>
              <a:ext uri="{FF2B5EF4-FFF2-40B4-BE49-F238E27FC236}">
                <a16:creationId xmlns:a16="http://schemas.microsoft.com/office/drawing/2014/main" id="{EF75D89C-F172-4091-A23D-270C4E886833}"/>
              </a:ext>
            </a:extLst>
          </p:cNvPr>
          <p:cNvPicPr>
            <a:picLocks noChangeAspect="1"/>
          </p:cNvPicPr>
          <p:nvPr/>
        </p:nvPicPr>
        <p:blipFill>
          <a:blip r:embed="rId6"/>
          <a:stretch>
            <a:fillRect/>
          </a:stretch>
        </p:blipFill>
        <p:spPr>
          <a:xfrm>
            <a:off x="14519" y="4340076"/>
            <a:ext cx="3366246" cy="1280566"/>
          </a:xfrm>
          <a:prstGeom prst="rect">
            <a:avLst/>
          </a:prstGeom>
        </p:spPr>
      </p:pic>
      <p:pic>
        <p:nvPicPr>
          <p:cNvPr id="8" name="Picture 7">
            <a:extLst>
              <a:ext uri="{FF2B5EF4-FFF2-40B4-BE49-F238E27FC236}">
                <a16:creationId xmlns:a16="http://schemas.microsoft.com/office/drawing/2014/main" id="{1A0593B3-1310-4AF6-976B-B4115D957D79}"/>
              </a:ext>
            </a:extLst>
          </p:cNvPr>
          <p:cNvPicPr>
            <a:picLocks noChangeAspect="1"/>
          </p:cNvPicPr>
          <p:nvPr/>
        </p:nvPicPr>
        <p:blipFill>
          <a:blip r:embed="rId7"/>
          <a:stretch>
            <a:fillRect/>
          </a:stretch>
        </p:blipFill>
        <p:spPr>
          <a:xfrm>
            <a:off x="4228387" y="1548881"/>
            <a:ext cx="3320076" cy="1102659"/>
          </a:xfrm>
          <a:prstGeom prst="rect">
            <a:avLst/>
          </a:prstGeom>
        </p:spPr>
      </p:pic>
      <p:pic>
        <p:nvPicPr>
          <p:cNvPr id="9" name="Picture 8">
            <a:extLst>
              <a:ext uri="{FF2B5EF4-FFF2-40B4-BE49-F238E27FC236}">
                <a16:creationId xmlns:a16="http://schemas.microsoft.com/office/drawing/2014/main" id="{30F74345-826E-40BF-9B2B-A05F3FC4A411}"/>
              </a:ext>
            </a:extLst>
          </p:cNvPr>
          <p:cNvPicPr>
            <a:picLocks noChangeAspect="1"/>
          </p:cNvPicPr>
          <p:nvPr/>
        </p:nvPicPr>
        <p:blipFill>
          <a:blip r:embed="rId8"/>
          <a:stretch>
            <a:fillRect/>
          </a:stretch>
        </p:blipFill>
        <p:spPr>
          <a:xfrm rot="16200000">
            <a:off x="2624886" y="2384114"/>
            <a:ext cx="2438734" cy="768267"/>
          </a:xfrm>
          <a:prstGeom prst="rect">
            <a:avLst/>
          </a:prstGeom>
        </p:spPr>
      </p:pic>
      <p:pic>
        <p:nvPicPr>
          <p:cNvPr id="10" name="Picture 9">
            <a:extLst>
              <a:ext uri="{FF2B5EF4-FFF2-40B4-BE49-F238E27FC236}">
                <a16:creationId xmlns:a16="http://schemas.microsoft.com/office/drawing/2014/main" id="{86634AA5-2475-41AB-9347-322EBB78083E}"/>
              </a:ext>
            </a:extLst>
          </p:cNvPr>
          <p:cNvPicPr>
            <a:picLocks noChangeAspect="1"/>
          </p:cNvPicPr>
          <p:nvPr/>
        </p:nvPicPr>
        <p:blipFill>
          <a:blip r:embed="rId9"/>
          <a:stretch>
            <a:fillRect/>
          </a:stretch>
        </p:blipFill>
        <p:spPr>
          <a:xfrm>
            <a:off x="9901941" y="3894058"/>
            <a:ext cx="2294118" cy="1477949"/>
          </a:xfrm>
          <a:prstGeom prst="rect">
            <a:avLst/>
          </a:prstGeom>
        </p:spPr>
      </p:pic>
      <p:pic>
        <p:nvPicPr>
          <p:cNvPr id="11" name="Picture 10">
            <a:extLst>
              <a:ext uri="{FF2B5EF4-FFF2-40B4-BE49-F238E27FC236}">
                <a16:creationId xmlns:a16="http://schemas.microsoft.com/office/drawing/2014/main" id="{8E38262A-4EA4-450A-A89D-7951E2FA0EA0}"/>
              </a:ext>
            </a:extLst>
          </p:cNvPr>
          <p:cNvPicPr>
            <a:picLocks noChangeAspect="1"/>
          </p:cNvPicPr>
          <p:nvPr/>
        </p:nvPicPr>
        <p:blipFill>
          <a:blip r:embed="rId10"/>
          <a:stretch>
            <a:fillRect/>
          </a:stretch>
        </p:blipFill>
        <p:spPr>
          <a:xfrm>
            <a:off x="7548464" y="2651544"/>
            <a:ext cx="3562091" cy="1214832"/>
          </a:xfrm>
          <a:prstGeom prst="rect">
            <a:avLst/>
          </a:prstGeom>
        </p:spPr>
      </p:pic>
      <p:pic>
        <p:nvPicPr>
          <p:cNvPr id="12" name="Picture 11">
            <a:extLst>
              <a:ext uri="{FF2B5EF4-FFF2-40B4-BE49-F238E27FC236}">
                <a16:creationId xmlns:a16="http://schemas.microsoft.com/office/drawing/2014/main" id="{53B69C5B-1D53-4CC4-B8CA-5FD8BCAB85FA}"/>
              </a:ext>
            </a:extLst>
          </p:cNvPr>
          <p:cNvPicPr>
            <a:picLocks noChangeAspect="1"/>
          </p:cNvPicPr>
          <p:nvPr/>
        </p:nvPicPr>
        <p:blipFill>
          <a:blip r:embed="rId11"/>
          <a:stretch>
            <a:fillRect/>
          </a:stretch>
        </p:blipFill>
        <p:spPr>
          <a:xfrm rot="5400000">
            <a:off x="10105308" y="1779686"/>
            <a:ext cx="3091936" cy="1081445"/>
          </a:xfrm>
          <a:prstGeom prst="rect">
            <a:avLst/>
          </a:prstGeom>
        </p:spPr>
      </p:pic>
      <p:pic>
        <p:nvPicPr>
          <p:cNvPr id="13" name="Picture 12">
            <a:extLst>
              <a:ext uri="{FF2B5EF4-FFF2-40B4-BE49-F238E27FC236}">
                <a16:creationId xmlns:a16="http://schemas.microsoft.com/office/drawing/2014/main" id="{98372218-6366-4955-A07D-3A385A3B15D5}"/>
              </a:ext>
            </a:extLst>
          </p:cNvPr>
          <p:cNvPicPr>
            <a:picLocks noChangeAspect="1"/>
          </p:cNvPicPr>
          <p:nvPr/>
        </p:nvPicPr>
        <p:blipFill>
          <a:blip r:embed="rId12"/>
          <a:stretch>
            <a:fillRect/>
          </a:stretch>
        </p:blipFill>
        <p:spPr>
          <a:xfrm>
            <a:off x="8366132" y="3946286"/>
            <a:ext cx="1495425" cy="1425722"/>
          </a:xfrm>
          <a:prstGeom prst="rect">
            <a:avLst/>
          </a:prstGeom>
        </p:spPr>
      </p:pic>
      <p:pic>
        <p:nvPicPr>
          <p:cNvPr id="14" name="Picture 13">
            <a:extLst>
              <a:ext uri="{FF2B5EF4-FFF2-40B4-BE49-F238E27FC236}">
                <a16:creationId xmlns:a16="http://schemas.microsoft.com/office/drawing/2014/main" id="{E110EF4E-0EE3-418A-B11D-5BB20FE6CFCB}"/>
              </a:ext>
            </a:extLst>
          </p:cNvPr>
          <p:cNvPicPr>
            <a:picLocks noChangeAspect="1"/>
          </p:cNvPicPr>
          <p:nvPr/>
        </p:nvPicPr>
        <p:blipFill>
          <a:blip r:embed="rId13"/>
          <a:stretch>
            <a:fillRect/>
          </a:stretch>
        </p:blipFill>
        <p:spPr>
          <a:xfrm>
            <a:off x="0" y="5648324"/>
            <a:ext cx="1415441" cy="1216756"/>
          </a:xfrm>
          <a:prstGeom prst="rect">
            <a:avLst/>
          </a:prstGeom>
        </p:spPr>
      </p:pic>
      <p:pic>
        <p:nvPicPr>
          <p:cNvPr id="15" name="Picture 14">
            <a:extLst>
              <a:ext uri="{FF2B5EF4-FFF2-40B4-BE49-F238E27FC236}">
                <a16:creationId xmlns:a16="http://schemas.microsoft.com/office/drawing/2014/main" id="{A87DE575-9B0E-48D0-AABC-EACE31E99D15}"/>
              </a:ext>
            </a:extLst>
          </p:cNvPr>
          <p:cNvPicPr>
            <a:picLocks noChangeAspect="1"/>
          </p:cNvPicPr>
          <p:nvPr/>
        </p:nvPicPr>
        <p:blipFill>
          <a:blip r:embed="rId14"/>
          <a:stretch>
            <a:fillRect/>
          </a:stretch>
        </p:blipFill>
        <p:spPr>
          <a:xfrm>
            <a:off x="9629453" y="5372008"/>
            <a:ext cx="2562547" cy="1477948"/>
          </a:xfrm>
          <a:prstGeom prst="rect">
            <a:avLst/>
          </a:prstGeom>
        </p:spPr>
      </p:pic>
      <p:pic>
        <p:nvPicPr>
          <p:cNvPr id="16" name="Picture 15">
            <a:extLst>
              <a:ext uri="{FF2B5EF4-FFF2-40B4-BE49-F238E27FC236}">
                <a16:creationId xmlns:a16="http://schemas.microsoft.com/office/drawing/2014/main" id="{226AD193-90B3-4735-80BE-242672075C01}"/>
              </a:ext>
            </a:extLst>
          </p:cNvPr>
          <p:cNvPicPr>
            <a:picLocks noChangeAspect="1"/>
          </p:cNvPicPr>
          <p:nvPr/>
        </p:nvPicPr>
        <p:blipFill>
          <a:blip r:embed="rId15"/>
          <a:stretch>
            <a:fillRect/>
          </a:stretch>
        </p:blipFill>
        <p:spPr>
          <a:xfrm>
            <a:off x="1424431" y="5648324"/>
            <a:ext cx="3171825" cy="1280564"/>
          </a:xfrm>
          <a:prstGeom prst="rect">
            <a:avLst/>
          </a:prstGeom>
        </p:spPr>
      </p:pic>
      <p:pic>
        <p:nvPicPr>
          <p:cNvPr id="17" name="Picture 16">
            <a:extLst>
              <a:ext uri="{FF2B5EF4-FFF2-40B4-BE49-F238E27FC236}">
                <a16:creationId xmlns:a16="http://schemas.microsoft.com/office/drawing/2014/main" id="{BF2D7555-10CF-47BA-BA0C-5EE378C943A1}"/>
              </a:ext>
            </a:extLst>
          </p:cNvPr>
          <p:cNvPicPr>
            <a:picLocks noChangeAspect="1"/>
          </p:cNvPicPr>
          <p:nvPr/>
        </p:nvPicPr>
        <p:blipFill>
          <a:blip r:embed="rId16"/>
          <a:stretch>
            <a:fillRect/>
          </a:stretch>
        </p:blipFill>
        <p:spPr>
          <a:xfrm>
            <a:off x="4596256" y="5620642"/>
            <a:ext cx="4996873" cy="1280565"/>
          </a:xfrm>
          <a:prstGeom prst="rect">
            <a:avLst/>
          </a:prstGeom>
        </p:spPr>
      </p:pic>
      <p:pic>
        <p:nvPicPr>
          <p:cNvPr id="18" name="Picture 17">
            <a:extLst>
              <a:ext uri="{FF2B5EF4-FFF2-40B4-BE49-F238E27FC236}">
                <a16:creationId xmlns:a16="http://schemas.microsoft.com/office/drawing/2014/main" id="{60C06889-E576-4809-8181-E340F218EE79}"/>
              </a:ext>
            </a:extLst>
          </p:cNvPr>
          <p:cNvPicPr>
            <a:picLocks noChangeAspect="1"/>
          </p:cNvPicPr>
          <p:nvPr/>
        </p:nvPicPr>
        <p:blipFill>
          <a:blip r:embed="rId17"/>
          <a:stretch>
            <a:fillRect/>
          </a:stretch>
        </p:blipFill>
        <p:spPr>
          <a:xfrm>
            <a:off x="49184" y="3226365"/>
            <a:ext cx="3410934" cy="802193"/>
          </a:xfrm>
          <a:prstGeom prst="rect">
            <a:avLst/>
          </a:prstGeom>
        </p:spPr>
      </p:pic>
      <p:sp>
        <p:nvSpPr>
          <p:cNvPr id="19" name="Rectangle 18">
            <a:extLst>
              <a:ext uri="{FF2B5EF4-FFF2-40B4-BE49-F238E27FC236}">
                <a16:creationId xmlns:a16="http://schemas.microsoft.com/office/drawing/2014/main" id="{0372CBDE-E77D-4C69-85D8-FEC816A02F05}"/>
              </a:ext>
            </a:extLst>
          </p:cNvPr>
          <p:cNvSpPr/>
          <p:nvPr/>
        </p:nvSpPr>
        <p:spPr>
          <a:xfrm>
            <a:off x="2159244" y="474843"/>
            <a:ext cx="7151510" cy="991875"/>
          </a:xfrm>
          <a:prstGeom prst="rect">
            <a:avLst/>
          </a:prstGeom>
        </p:spPr>
        <p:txBody>
          <a:bodyPr wrap="none">
            <a:spAutoFit/>
          </a:bodyPr>
          <a:lstStyle/>
          <a:p>
            <a:pPr>
              <a:lnSpc>
                <a:spcPct val="115000"/>
              </a:lnSpc>
              <a:spcAft>
                <a:spcPts val="1000"/>
              </a:spcAft>
            </a:pPr>
            <a:r>
              <a:rPr lang="en-US" sz="5400" b="1" dirty="0">
                <a:solidFill>
                  <a:srgbClr val="7030A0"/>
                </a:solidFill>
                <a:latin typeface="Calibri" panose="020F0502020204030204" pitchFamily="34" charset="0"/>
                <a:ea typeface="Calibri" panose="020F0502020204030204" pitchFamily="34" charset="0"/>
                <a:cs typeface="Times New Roman" panose="02020603050405020304" pitchFamily="18" charset="0"/>
              </a:rPr>
              <a:t>COMMUNITY PARTNERS</a:t>
            </a:r>
          </a:p>
        </p:txBody>
      </p:sp>
    </p:spTree>
    <p:extLst>
      <p:ext uri="{BB962C8B-B14F-4D97-AF65-F5344CB8AC3E}">
        <p14:creationId xmlns:p14="http://schemas.microsoft.com/office/powerpoint/2010/main" val="33211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671E3C-AC3C-4821-9D34-AF5F743A90EB}"/>
              </a:ext>
            </a:extLst>
          </p:cNvPr>
          <p:cNvSpPr txBox="1"/>
          <p:nvPr/>
        </p:nvSpPr>
        <p:spPr>
          <a:xfrm>
            <a:off x="625150" y="335845"/>
            <a:ext cx="10711543" cy="6186309"/>
          </a:xfrm>
          <a:prstGeom prst="rect">
            <a:avLst/>
          </a:prstGeom>
          <a:noFill/>
        </p:spPr>
        <p:txBody>
          <a:bodyPr wrap="square" rtlCol="0">
            <a:spAutoFit/>
          </a:bodyPr>
          <a:lstStyle/>
          <a:p>
            <a:pPr algn="ctr"/>
            <a:r>
              <a:rPr lang="en-US" dirty="0"/>
              <a:t>Program Element 46 (PE46)</a:t>
            </a:r>
          </a:p>
          <a:p>
            <a:pPr algn="ctr"/>
            <a:endParaRPr lang="en-US" dirty="0"/>
          </a:p>
          <a:p>
            <a:pPr algn="ctr"/>
            <a:r>
              <a:rPr lang="en-US" dirty="0"/>
              <a:t>Community Participation and Assurance of Access to Reproductive Health Services</a:t>
            </a:r>
          </a:p>
          <a:p>
            <a:pPr algn="ctr"/>
            <a:endParaRPr lang="en-US" dirty="0"/>
          </a:p>
          <a:p>
            <a:pPr algn="ctr"/>
            <a:r>
              <a:rPr lang="en-US" i="1" dirty="0"/>
              <a:t>The focus is to assure access to clinical RH services throughout the state.  LPHAs are expected to work with community partners to identify gaps and barriers to service, and develop and implement plans to enhance access, especially for those most marginalized.  The goals align with public health modernization.</a:t>
            </a:r>
          </a:p>
          <a:p>
            <a:pPr algn="ctr"/>
            <a:endParaRPr lang="en-US" dirty="0"/>
          </a:p>
          <a:p>
            <a:pPr algn="ctr"/>
            <a:r>
              <a:rPr lang="en-US" dirty="0"/>
              <a:t>We have asked our patients to complete surveys in the past covering such topics as:</a:t>
            </a:r>
          </a:p>
          <a:p>
            <a:r>
              <a:rPr lang="en-US" dirty="0"/>
              <a:t>Hours they would like to see us open</a:t>
            </a:r>
          </a:p>
          <a:p>
            <a:r>
              <a:rPr lang="en-US" dirty="0"/>
              <a:t>Transportation concerns</a:t>
            </a:r>
          </a:p>
          <a:p>
            <a:r>
              <a:rPr lang="en-US" dirty="0"/>
              <a:t>Contact preferences</a:t>
            </a:r>
          </a:p>
          <a:p>
            <a:pPr algn="ctr"/>
            <a:r>
              <a:rPr lang="en-US" dirty="0"/>
              <a:t>  Through our Quality Improvement (QI) Team we determined:</a:t>
            </a:r>
          </a:p>
          <a:p>
            <a:r>
              <a:rPr lang="en-US" dirty="0"/>
              <a:t>Across the board responses are consistent with extending our hours and making contact through text.  Changes were made and over a 6 month period our No show rates actually increased which is not fiscally sustainable for our program.</a:t>
            </a:r>
          </a:p>
          <a:p>
            <a:endParaRPr lang="en-US" dirty="0"/>
          </a:p>
          <a:p>
            <a:pPr algn="ctr"/>
            <a:r>
              <a:rPr lang="en-US" dirty="0"/>
              <a:t>  We would like a broader approach to reach community members who are not existing patients to educate them on our services as well as identifying the PE46 goals above.</a:t>
            </a:r>
          </a:p>
          <a:p>
            <a:pPr algn="ctr"/>
            <a:endParaRPr lang="en-US" dirty="0"/>
          </a:p>
          <a:p>
            <a:pPr algn="ctr"/>
            <a:endParaRPr lang="en-US" dirty="0"/>
          </a:p>
        </p:txBody>
      </p:sp>
    </p:spTree>
    <p:extLst>
      <p:ext uri="{BB962C8B-B14F-4D97-AF65-F5344CB8AC3E}">
        <p14:creationId xmlns:p14="http://schemas.microsoft.com/office/powerpoint/2010/main" val="223121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0F9E4-C4B6-4D14-8ACF-BA760E71B7F3}"/>
              </a:ext>
            </a:extLst>
          </p:cNvPr>
          <p:cNvSpPr>
            <a:spLocks noGrp="1"/>
          </p:cNvSpPr>
          <p:nvPr>
            <p:ph type="title"/>
          </p:nvPr>
        </p:nvSpPr>
        <p:spPr>
          <a:xfrm>
            <a:off x="4812614" y="803604"/>
            <a:ext cx="2852776" cy="1147396"/>
          </a:xfrm>
        </p:spPr>
        <p:txBody>
          <a:bodyPr>
            <a:normAutofit fontScale="90000"/>
          </a:bodyPr>
          <a:lstStyle/>
          <a:p>
            <a:pPr algn="ctr"/>
            <a:r>
              <a:rPr lang="en-US" sz="2000" dirty="0">
                <a:solidFill>
                  <a:schemeClr val="accent1">
                    <a:lumMod val="50000"/>
                  </a:schemeClr>
                </a:solidFill>
              </a:rPr>
              <a:t>Astoria regatta </a:t>
            </a:r>
            <a:br>
              <a:rPr lang="en-US" dirty="0">
                <a:solidFill>
                  <a:schemeClr val="accent1">
                    <a:lumMod val="50000"/>
                  </a:schemeClr>
                </a:solidFill>
              </a:rPr>
            </a:br>
            <a:br>
              <a:rPr lang="en-US" dirty="0">
                <a:solidFill>
                  <a:schemeClr val="accent1">
                    <a:lumMod val="50000"/>
                  </a:schemeClr>
                </a:solidFill>
              </a:rPr>
            </a:br>
            <a:r>
              <a:rPr lang="en-US" sz="1800" dirty="0">
                <a:solidFill>
                  <a:schemeClr val="accent1">
                    <a:lumMod val="50000"/>
                  </a:schemeClr>
                </a:solidFill>
              </a:rPr>
              <a:t>      </a:t>
            </a:r>
            <a:r>
              <a:rPr lang="en-US" sz="2000" dirty="0">
                <a:solidFill>
                  <a:schemeClr val="accent1">
                    <a:lumMod val="50000"/>
                  </a:schemeClr>
                </a:solidFill>
              </a:rPr>
              <a:t>Midland concert   Clatsop  county fair </a:t>
            </a:r>
            <a:br>
              <a:rPr lang="en-US" sz="1800" dirty="0">
                <a:solidFill>
                  <a:schemeClr val="accent1">
                    <a:lumMod val="50000"/>
                  </a:schemeClr>
                </a:solidFill>
              </a:rPr>
            </a:br>
            <a:br>
              <a:rPr lang="en-US" sz="1800" dirty="0">
                <a:solidFill>
                  <a:schemeClr val="accent1">
                    <a:lumMod val="50000"/>
                  </a:schemeClr>
                </a:solidFill>
              </a:rPr>
            </a:br>
            <a:endParaRPr lang="en-US" sz="1800" dirty="0">
              <a:solidFill>
                <a:schemeClr val="accent1">
                  <a:lumMod val="50000"/>
                </a:schemeClr>
              </a:solidFill>
            </a:endParaRPr>
          </a:p>
        </p:txBody>
      </p:sp>
      <p:pic>
        <p:nvPicPr>
          <p:cNvPr id="5" name="Content Placeholder 4">
            <a:extLst>
              <a:ext uri="{FF2B5EF4-FFF2-40B4-BE49-F238E27FC236}">
                <a16:creationId xmlns:a16="http://schemas.microsoft.com/office/drawing/2014/main" id="{088044D9-D11D-4329-830B-72979AB67CB3}"/>
              </a:ext>
            </a:extLst>
          </p:cNvPr>
          <p:cNvPicPr>
            <a:picLocks noGrp="1" noChangeAspect="1"/>
          </p:cNvPicPr>
          <p:nvPr>
            <p:ph idx="1"/>
          </p:nvPr>
        </p:nvPicPr>
        <p:blipFill>
          <a:blip r:embed="rId2"/>
          <a:stretch>
            <a:fillRect/>
          </a:stretch>
        </p:blipFill>
        <p:spPr>
          <a:xfrm>
            <a:off x="0" y="-1"/>
            <a:ext cx="4759890" cy="3231715"/>
          </a:xfrm>
        </p:spPr>
      </p:pic>
      <p:pic>
        <p:nvPicPr>
          <p:cNvPr id="3" name="Picture 2">
            <a:extLst>
              <a:ext uri="{FF2B5EF4-FFF2-40B4-BE49-F238E27FC236}">
                <a16:creationId xmlns:a16="http://schemas.microsoft.com/office/drawing/2014/main" id="{5E033A2B-6405-4177-B934-58C54669D84C}"/>
              </a:ext>
            </a:extLst>
          </p:cNvPr>
          <p:cNvPicPr>
            <a:picLocks noChangeAspect="1"/>
          </p:cNvPicPr>
          <p:nvPr/>
        </p:nvPicPr>
        <p:blipFill>
          <a:blip r:embed="rId3"/>
          <a:stretch>
            <a:fillRect/>
          </a:stretch>
        </p:blipFill>
        <p:spPr>
          <a:xfrm>
            <a:off x="7721600" y="1"/>
            <a:ext cx="4470400" cy="3231713"/>
          </a:xfrm>
          <a:prstGeom prst="rect">
            <a:avLst/>
          </a:prstGeom>
        </p:spPr>
      </p:pic>
      <p:pic>
        <p:nvPicPr>
          <p:cNvPr id="4" name="Picture 3">
            <a:extLst>
              <a:ext uri="{FF2B5EF4-FFF2-40B4-BE49-F238E27FC236}">
                <a16:creationId xmlns:a16="http://schemas.microsoft.com/office/drawing/2014/main" id="{A5C77A61-AA7A-4613-96EB-8D8E673B97A6}"/>
              </a:ext>
            </a:extLst>
          </p:cNvPr>
          <p:cNvPicPr>
            <a:picLocks noChangeAspect="1"/>
          </p:cNvPicPr>
          <p:nvPr/>
        </p:nvPicPr>
        <p:blipFill>
          <a:blip r:embed="rId4"/>
          <a:stretch>
            <a:fillRect/>
          </a:stretch>
        </p:blipFill>
        <p:spPr>
          <a:xfrm>
            <a:off x="142474" y="3428701"/>
            <a:ext cx="6096528" cy="3429297"/>
          </a:xfrm>
          <a:prstGeom prst="rect">
            <a:avLst/>
          </a:prstGeom>
        </p:spPr>
      </p:pic>
      <p:pic>
        <p:nvPicPr>
          <p:cNvPr id="8" name="Picture 7">
            <a:extLst>
              <a:ext uri="{FF2B5EF4-FFF2-40B4-BE49-F238E27FC236}">
                <a16:creationId xmlns:a16="http://schemas.microsoft.com/office/drawing/2014/main" id="{92A6DF47-4702-4D27-AD99-23ACAE506E3E}"/>
              </a:ext>
            </a:extLst>
          </p:cNvPr>
          <p:cNvPicPr>
            <a:picLocks noChangeAspect="1"/>
          </p:cNvPicPr>
          <p:nvPr/>
        </p:nvPicPr>
        <p:blipFill>
          <a:blip r:embed="rId5"/>
          <a:stretch>
            <a:fillRect/>
          </a:stretch>
        </p:blipFill>
        <p:spPr>
          <a:xfrm>
            <a:off x="6415315" y="3428702"/>
            <a:ext cx="6096528" cy="3429297"/>
          </a:xfrm>
          <a:prstGeom prst="rect">
            <a:avLst/>
          </a:prstGeom>
        </p:spPr>
      </p:pic>
    </p:spTree>
    <p:extLst>
      <p:ext uri="{BB962C8B-B14F-4D97-AF65-F5344CB8AC3E}">
        <p14:creationId xmlns:p14="http://schemas.microsoft.com/office/powerpoint/2010/main" val="152668306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4818</TotalTime>
  <Words>303</Words>
  <Application>Microsoft Office PowerPoint</Application>
  <PresentationFormat>Widescreen</PresentationFormat>
  <Paragraphs>39</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Century Gothic</vt:lpstr>
      <vt:lpstr>Times New Roman</vt:lpstr>
      <vt:lpstr>Wingdings 3</vt:lpstr>
      <vt:lpstr>Slice</vt:lpstr>
      <vt:lpstr>Clatsop County REPRODUCTIVE Health</vt:lpstr>
      <vt:lpstr>PowerPoint Presentation</vt:lpstr>
      <vt:lpstr>PowerPoint Presentation</vt:lpstr>
      <vt:lpstr>PowerPoint Presentation</vt:lpstr>
      <vt:lpstr>Astoria regatta         Midland concert   Clatsop  county fair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Clatsop County Public Health</dc:title>
  <dc:creator>Dawn Bergeson</dc:creator>
  <cp:lastModifiedBy>Julia Hesse</cp:lastModifiedBy>
  <cp:revision>83</cp:revision>
  <cp:lastPrinted>2020-01-16T22:52:04Z</cp:lastPrinted>
  <dcterms:created xsi:type="dcterms:W3CDTF">2019-12-10T17:55:41Z</dcterms:created>
  <dcterms:modified xsi:type="dcterms:W3CDTF">2021-10-13T15:57:49Z</dcterms:modified>
</cp:coreProperties>
</file>