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  <p:sldMasterId id="2147483681" r:id="rId3"/>
  </p:sldMasterIdLst>
  <p:notesMasterIdLst>
    <p:notesMasterId r:id="rId13"/>
  </p:notesMasterIdLst>
  <p:sldIdLst>
    <p:sldId id="356" r:id="rId4"/>
    <p:sldId id="362" r:id="rId5"/>
    <p:sldId id="363" r:id="rId6"/>
    <p:sldId id="361" r:id="rId7"/>
    <p:sldId id="364" r:id="rId8"/>
    <p:sldId id="372" r:id="rId9"/>
    <p:sldId id="373" r:id="rId10"/>
    <p:sldId id="369" r:id="rId11"/>
    <p:sldId id="3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 Lavagnino" initials="TL" lastIdx="1" clrIdx="0">
    <p:extLst>
      <p:ext uri="{19B8F6BF-5375-455C-9EA6-DF929625EA0E}">
        <p15:presenceInfo xmlns:p15="http://schemas.microsoft.com/office/powerpoint/2012/main" userId="S::lavagninot@careoregon.org::1eeac515-7c5a-4b3b-b52c-6b6e2b47a0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C"/>
    <a:srgbClr val="CCD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7401" autoAdjust="0"/>
  </p:normalViewPr>
  <p:slideViewPr>
    <p:cSldViewPr snapToGrid="0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A7FC-2C8A-4335-9759-96F57DB32406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867D-19A0-4AD7-B94D-23F4B79A0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8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D18DB-AC8F-C541-9421-AF9DD5DDEF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7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0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</a:t>
            </a:r>
          </a:p>
          <a:p>
            <a:r>
              <a:rPr lang="en-US" dirty="0"/>
              <a:t>It’s really difficult to capture this data accurately on an annual basis because of different recording mechanisms, how the medical examiner classifies it, etc.; Also a reason why we don’t have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 </a:t>
            </a:r>
          </a:p>
          <a:p>
            <a:r>
              <a:rPr lang="en-US" dirty="0"/>
              <a:t>Large grant in the 3</a:t>
            </a:r>
            <a:r>
              <a:rPr lang="en-US" baseline="30000" dirty="0"/>
              <a:t>rd</a:t>
            </a:r>
            <a:r>
              <a:rPr lang="en-US" dirty="0"/>
              <a:t> year in Columbia County, this is how we got to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2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 have piloted this in Columbia, gathered quite a bit on information. Particularly interested in Clatsop, where there is interested, capacity, how the community would like to access and interface with this work; thoughts on what’s happening, potential partners,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0867D-19A0-4AD7-B94D-23F4B79A01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EF1F-504C-3C44-911A-B0E7D30CE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AA2E821-3C2B-794B-B01F-6529E58B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99348"/>
            <a:ext cx="10968565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F2B9923-6EFD-1442-86D9-FF2B790EC38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599" y="2543857"/>
            <a:ext cx="10968567" cy="66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EA169E2-ABBB-2742-80C0-D19838FD5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6" y="3305060"/>
            <a:ext cx="10965729" cy="2754320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70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2">
            <a:extLst>
              <a:ext uri="{FF2B5EF4-FFF2-40B4-BE49-F238E27FC236}">
                <a16:creationId xmlns:a16="http://schemas.microsoft.com/office/drawing/2014/main" id="{309D8EF1-DE32-AC48-965E-A5B7BE53A11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0F0CAD-DBE3-844C-B71A-7ADDDDD02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3" y="504934"/>
            <a:ext cx="8272147" cy="14689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5A135DD4-29A5-EC42-BD39-1F78E6120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54" y="1945247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335247B-26B1-D447-9BFE-B2B55E591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559" y="2430794"/>
            <a:ext cx="3530813" cy="327152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807893B-3FBF-6A46-9DC1-CABC57E0E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0947" y="1945368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EC5A7D6-559C-9645-8E8E-A43E2E2B1B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10947" y="2424583"/>
            <a:ext cx="3530813" cy="3271520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E983C9F-08CB-3A46-A635-DE51E53B15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9348" y="1945368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298D4AA-B9BA-134F-8BD5-3FCE2BB51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19054" y="2424581"/>
            <a:ext cx="3530813" cy="327152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6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Four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4167" y="199863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2436" y="2484531"/>
            <a:ext cx="2560320" cy="3243288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415044" y="199792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413860" y="2484531"/>
            <a:ext cx="2560320" cy="3243288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00508" y="1999344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200508" y="2484531"/>
            <a:ext cx="2560320" cy="3256133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001931" y="199863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9000747" y="2484531"/>
            <a:ext cx="2560320" cy="3256133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29CC2FF-D310-A14D-92B1-CC03FE310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" y="504934"/>
            <a:ext cx="10943213" cy="14689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815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Four column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>
            <a:extLst>
              <a:ext uri="{FF2B5EF4-FFF2-40B4-BE49-F238E27FC236}">
                <a16:creationId xmlns:a16="http://schemas.microsoft.com/office/drawing/2014/main" id="{3617994B-B81F-CE4C-B0F2-0D4B509AFC6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FE6F202-0013-8147-B04F-E0D9D2A40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4167" y="199863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BF51A95-465F-3F4A-B0F5-F073158A6C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6" y="2484531"/>
            <a:ext cx="2560320" cy="3243288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2AA5A5-9039-3C40-AFE8-4BEC41AE9A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5044" y="199792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774526-25B2-F943-8489-15380D8D41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13860" y="2484531"/>
            <a:ext cx="2560320" cy="3243288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96AFF6E-1AEE-624D-962E-D85ABA0DBE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0508" y="1999344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7310135-7BE8-1149-9286-F4448BFAB8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0508" y="2484531"/>
            <a:ext cx="2560320" cy="3256133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FEBFFA3-8776-0741-87AE-1B82B96D62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01931" y="1998635"/>
            <a:ext cx="2560320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2267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CD6904F-F35A-B546-AD60-85B47E8F77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00747" y="2484531"/>
            <a:ext cx="2560320" cy="3256133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EB48C28-F23C-894A-AEB3-66F46533E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" y="504934"/>
            <a:ext cx="10943213" cy="14689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4590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entered on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2" hasCustomPrompt="1"/>
          </p:nvPr>
        </p:nvSpPr>
        <p:spPr>
          <a:xfrm>
            <a:off x="617853" y="1906209"/>
            <a:ext cx="10950651" cy="560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>
              <a:lnSpc>
                <a:spcPts val="26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850" y="2467041"/>
            <a:ext cx="10960313" cy="4206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8200"/>
              </a:buClr>
              <a:buSzPct val="120000"/>
              <a:buFont typeface="Arial"/>
              <a:buNone/>
              <a:defRPr lang="en-US" sz="1867" b="0" i="0" kern="1200" spc="0" dirty="0" err="1" smtClean="0">
                <a:solidFill>
                  <a:srgbClr val="145D7D"/>
                </a:solidFill>
                <a:latin typeface="Calibri Ligh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3498" y="802887"/>
            <a:ext cx="10945007" cy="11709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405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CareOregon Fami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5445" y="863025"/>
            <a:ext cx="6748700" cy="54204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7853" y="854425"/>
            <a:ext cx="4754880" cy="1146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9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855" y="2087733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19447" y="3395528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507955" y="4714631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837061" y="5586002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594289" y="4748855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3C7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668944" y="2774430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00833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449543" y="1788838"/>
            <a:ext cx="1092200" cy="2492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67" b="1">
                <a:solidFill>
                  <a:srgbClr val="8E8C0E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000,000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D96DF48-AEFF-4EAA-BE08-97EE42C71A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853" y="1885952"/>
            <a:ext cx="4749600" cy="5974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A9BA3A-9E27-F347-8408-33D9B3C175CA}"/>
              </a:ext>
            </a:extLst>
          </p:cNvPr>
          <p:cNvSpPr txBox="1"/>
          <p:nvPr userDrawn="1"/>
        </p:nvSpPr>
        <p:spPr>
          <a:xfrm>
            <a:off x="5838422" y="2302109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A8B12E-BE5D-BB4A-BC79-C810DE770C97}"/>
              </a:ext>
            </a:extLst>
          </p:cNvPr>
          <p:cNvSpPr txBox="1"/>
          <p:nvPr userDrawn="1"/>
        </p:nvSpPr>
        <p:spPr>
          <a:xfrm>
            <a:off x="5032014" y="3609905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B6EE08-42EE-234B-8DAD-DB55C7628489}"/>
              </a:ext>
            </a:extLst>
          </p:cNvPr>
          <p:cNvSpPr txBox="1"/>
          <p:nvPr userDrawn="1"/>
        </p:nvSpPr>
        <p:spPr>
          <a:xfrm>
            <a:off x="6749629" y="5804612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94BD1E-39FA-A54D-8B6B-51ABC7ADA4BE}"/>
              </a:ext>
            </a:extLst>
          </p:cNvPr>
          <p:cNvSpPr txBox="1"/>
          <p:nvPr userDrawn="1"/>
        </p:nvSpPr>
        <p:spPr>
          <a:xfrm>
            <a:off x="8506857" y="4985772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2770A-5DE5-0A42-B25C-D7667F0D3EB0}"/>
              </a:ext>
            </a:extLst>
          </p:cNvPr>
          <p:cNvSpPr txBox="1"/>
          <p:nvPr userDrawn="1"/>
        </p:nvSpPr>
        <p:spPr>
          <a:xfrm>
            <a:off x="8581511" y="2988806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833E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6CAD26-C654-1648-91B4-A3F30986C07E}"/>
              </a:ext>
            </a:extLst>
          </p:cNvPr>
          <p:cNvSpPr txBox="1"/>
          <p:nvPr userDrawn="1"/>
        </p:nvSpPr>
        <p:spPr>
          <a:xfrm>
            <a:off x="7362110" y="2007448"/>
            <a:ext cx="1244959" cy="251287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8E8C0E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F2B8FD-A174-104F-81BE-E991A045D8FB}"/>
              </a:ext>
            </a:extLst>
          </p:cNvPr>
          <p:cNvSpPr txBox="1"/>
          <p:nvPr userDrawn="1"/>
        </p:nvSpPr>
        <p:spPr>
          <a:xfrm>
            <a:off x="5420521" y="4976551"/>
            <a:ext cx="1244959" cy="360612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OHP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1333" b="0" i="0" kern="1200" spc="0" dirty="0">
                <a:solidFill>
                  <a:srgbClr val="003C71"/>
                </a:solidFill>
                <a:latin typeface="Calibri Light"/>
                <a:cs typeface="Calibri Light"/>
              </a:rPr>
              <a:t>members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480B46B-C13A-3243-81D9-089040EEFE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37" y="2503380"/>
            <a:ext cx="4249537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553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9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Imag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367053" y="722785"/>
            <a:ext cx="5215348" cy="52153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7C878E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D994B-A56C-C84F-B8B9-26F0A1DC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" y="854425"/>
            <a:ext cx="5565863" cy="1146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9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D1461AF-64A9-1A42-BA50-020610EA7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854" y="1885952"/>
            <a:ext cx="5565863" cy="5974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E0F21A2-2FA7-1348-B0E2-AC8C672841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6" y="2503380"/>
            <a:ext cx="5571280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28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Image/photo 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9119616" y="713317"/>
            <a:ext cx="2462784" cy="2462784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ts val="2667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867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362313" y="713317"/>
            <a:ext cx="2462784" cy="246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>
                <a:solidFill>
                  <a:srgbClr val="7C878E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9119616" y="3461136"/>
            <a:ext cx="2462784" cy="2462784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ts val="2667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867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6362313" y="3461136"/>
            <a:ext cx="2462784" cy="2462784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ts val="2667"/>
              </a:lnSpc>
              <a:spcBef>
                <a:spcPct val="20000"/>
              </a:spcBef>
              <a:spcAft>
                <a:spcPts val="0"/>
              </a:spcAft>
              <a:buClr>
                <a:srgbClr val="7C878E"/>
              </a:buClr>
              <a:buSzTx/>
              <a:buFont typeface="Arial"/>
              <a:buNone/>
              <a:tabLst/>
              <a:defRPr lang="en-US" sz="1867" kern="1200" dirty="0">
                <a:solidFill>
                  <a:srgbClr val="7C878E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add picture</a:t>
            </a:r>
          </a:p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0C475E-DB26-3B4B-89B7-A62E2A6D0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" y="854425"/>
            <a:ext cx="5565863" cy="114604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9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AC848E-7909-5C4B-8456-BC9A840274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854" y="1885952"/>
            <a:ext cx="5565863" cy="5974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31C5ED-1D20-A845-B4D9-8ECD6F508C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6" y="2503380"/>
            <a:ext cx="5571280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277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9599" y="2543857"/>
            <a:ext cx="10968567" cy="266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99348"/>
            <a:ext cx="10968565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94632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09599" y="2543857"/>
            <a:ext cx="10968567" cy="2666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99348"/>
            <a:ext cx="8060267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</p:spTree>
    <p:extLst>
      <p:ext uri="{BB962C8B-B14F-4D97-AF65-F5344CB8AC3E}">
        <p14:creationId xmlns:p14="http://schemas.microsoft.com/office/powerpoint/2010/main" val="293254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99348"/>
            <a:ext cx="10968565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7A6808-653C-CE4E-A0BE-8104EEB4CF8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599" y="2543857"/>
            <a:ext cx="10968567" cy="66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3299B3-2855-C243-BE2F-090F1E2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264977"/>
            <a:ext cx="10972791" cy="1997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59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divider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6EF1F-504C-3C44-911A-B0E7D30CE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AA2E821-3C2B-794B-B01F-6529E58BD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599348"/>
            <a:ext cx="8300644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Media Placeholder 2">
            <a:extLst>
              <a:ext uri="{FF2B5EF4-FFF2-40B4-BE49-F238E27FC236}">
                <a16:creationId xmlns:a16="http://schemas.microsoft.com/office/drawing/2014/main" id="{F2BC00B0-15F2-0D40-8C65-9E5F305FCF8C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228ADF-40E7-124D-BF57-86040D49EB1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" y="2543857"/>
            <a:ext cx="10968567" cy="66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CF83A0A-3496-BF41-980F-B15F1C74FF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6" y="3305060"/>
            <a:ext cx="10965729" cy="2754320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10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599348"/>
            <a:ext cx="8060267" cy="177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5333"/>
              </a:lnSpc>
              <a:defRPr sz="5333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Media Placeholder 2">
            <a:extLst>
              <a:ext uri="{FF2B5EF4-FFF2-40B4-BE49-F238E27FC236}">
                <a16:creationId xmlns:a16="http://schemas.microsoft.com/office/drawing/2014/main" id="{9A43CBD3-8846-D747-9083-AD75BB9F8BF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5849AF-094E-DA4C-ACF5-46094DFF530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09599" y="2543857"/>
            <a:ext cx="10968567" cy="66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B32B2A-2385-2C49-8CF0-4FD7F4D2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267824"/>
            <a:ext cx="10972791" cy="2001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12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Left sid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02359"/>
            <a:ext cx="3454400" cy="201054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4933"/>
              </a:lnSpc>
              <a:defRPr sz="45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619536" y="2655881"/>
            <a:ext cx="3444465" cy="346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55871" y="792181"/>
            <a:ext cx="7222296" cy="5333452"/>
          </a:xfrm>
          <a:prstGeom prst="rect">
            <a:avLst/>
          </a:prstGeom>
        </p:spPr>
        <p:txBody>
          <a:bodyPr>
            <a:noAutofit/>
          </a:bodyPr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0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Left side column layout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02359"/>
            <a:ext cx="3454400" cy="201054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4933"/>
              </a:lnSpc>
              <a:defRPr sz="45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92E7B31-7DA3-472B-AA09-64945A0E8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5871" y="792181"/>
            <a:ext cx="7226529" cy="5333452"/>
          </a:xfrm>
          <a:prstGeom prst="rect">
            <a:avLst/>
          </a:prstGeom>
        </p:spPr>
        <p:txBody>
          <a:bodyPr>
            <a:noAutofit/>
          </a:bodyPr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75F93D5F-4600-614F-BF3D-A30B7AC4CAD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D7A7A97-A817-F844-8E9B-284F68DB697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536" y="2655881"/>
            <a:ext cx="3444465" cy="3469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ts val="3467"/>
              </a:lnSpc>
              <a:spcBef>
                <a:spcPts val="0"/>
              </a:spcBef>
              <a:buFontTx/>
              <a:buNone/>
              <a:defRPr sz="3200">
                <a:solidFill>
                  <a:srgbClr val="A3938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8774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4813" y="1941557"/>
            <a:ext cx="10960608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2C03AC-8ED4-A846-851B-02545D41B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3" y="389465"/>
            <a:ext cx="10958004" cy="15849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6D97803-0015-EC44-9E9A-15D02BB58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2639" y="2430772"/>
            <a:ext cx="10958004" cy="3656520"/>
          </a:xfr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36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: One column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edia Placeholder 2">
            <a:extLst>
              <a:ext uri="{FF2B5EF4-FFF2-40B4-BE49-F238E27FC236}">
                <a16:creationId xmlns:a16="http://schemas.microsoft.com/office/drawing/2014/main" id="{D97286B8-668F-794D-8F0E-11996A3DD846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66D5C8A-5A45-D941-8FC2-874B56BB37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813" y="1941557"/>
            <a:ext cx="10960608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6E2DFFB-B1E5-7347-AB99-311CBAAEA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4" y="389465"/>
            <a:ext cx="8308624" cy="158496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0DFAEE6-EAB8-FA4C-98AE-55D2B3DE97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2639" y="2430772"/>
            <a:ext cx="10958004" cy="3656520"/>
          </a:xfr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83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8446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17853" y="482601"/>
            <a:ext cx="10960608" cy="14912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854" y="1761067"/>
            <a:ext cx="5293693" cy="6688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2437" y="2429934"/>
            <a:ext cx="5293684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836DC0-0365-A245-B593-283070DF67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4876" y="1761067"/>
            <a:ext cx="5293693" cy="6688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A8190F-30FB-134D-8150-514BA766A4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9459" y="2429934"/>
            <a:ext cx="5293684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38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wo column w'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2">
            <a:extLst>
              <a:ext uri="{FF2B5EF4-FFF2-40B4-BE49-F238E27FC236}">
                <a16:creationId xmlns:a16="http://schemas.microsoft.com/office/drawing/2014/main" id="{931FCCFE-890D-744F-BA90-5E34A5E7944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044014" y="132646"/>
            <a:ext cx="3039529" cy="169292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(Please keep clear for P.I.P. video placement)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7C93090-959F-C844-9D71-277714C5BE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854" y="1761067"/>
            <a:ext cx="5293693" cy="6688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 err="1" smtClean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0F96DB-E988-BB44-B5CF-4D903CF55B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37" y="2429934"/>
            <a:ext cx="5293684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A26544-B5A1-0549-A742-49587ACAAF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4876" y="1761067"/>
            <a:ext cx="5293693" cy="6688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177051F-9E58-B84D-91B0-F0C5A19A39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9459" y="2429934"/>
            <a:ext cx="5293684" cy="355600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FEDBFF-4E76-E745-B67D-BFD8626C7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854" y="482601"/>
            <a:ext cx="8280613" cy="149123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5333"/>
              </a:lnSpc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178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hre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82801" y="6293563"/>
            <a:ext cx="1340097" cy="3180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7854" y="1945247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lv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</a:pPr>
            <a:r>
              <a:rPr lang="en-US" dirty="0"/>
              <a:t>Click to add subtitle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7559" y="2430794"/>
            <a:ext cx="3530813" cy="327152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7853" y="504934"/>
            <a:ext cx="10960608" cy="14689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010947" y="1945368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010947" y="2424583"/>
            <a:ext cx="3530813" cy="3271520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319348" y="1945368"/>
            <a:ext cx="3530813" cy="4876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defRPr lang="en-US" sz="3200" b="0" i="0" kern="1200" spc="0" dirty="0">
                <a:solidFill>
                  <a:srgbClr val="A39382"/>
                </a:solidFill>
                <a:latin typeface="+mn-lt"/>
                <a:ea typeface="+mn-ea"/>
                <a:cs typeface="Calibri Light"/>
              </a:defRPr>
            </a:lvl1pPr>
            <a:lvl2pPr marL="990575" indent="-380990">
              <a:buFont typeface="Arial"/>
              <a:buChar char="•"/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>
              <a:defRPr lang="en-US" sz="1867" b="0" i="0" kern="1200" spc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>
              <a:defRPr lang="en-US" sz="1867" b="0" i="0" kern="1200" spc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+mn-ea"/>
                <a:cs typeface="Calibri Light"/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20000"/>
              <a:buFont typeface="Arial"/>
              <a:buNone/>
              <a:tabLst/>
            </a:pPr>
            <a:r>
              <a:rPr lang="en-US" dirty="0"/>
              <a:t>Click to add subtitle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319054" y="2424581"/>
            <a:ext cx="3530813" cy="3271521"/>
          </a:xfrm>
          <a:prstGeom prst="rect">
            <a:avLst/>
          </a:prstGeom>
        </p:spPr>
        <p:txBody>
          <a:bodyPr/>
          <a:lstStyle>
            <a:lvl1pPr marL="232828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67" b="0" i="0" kern="1200" spc="0">
                <a:solidFill>
                  <a:schemeClr val="tx2"/>
                </a:solidFill>
                <a:latin typeface="Calibri Light"/>
                <a:ea typeface="+mn-ea"/>
                <a:cs typeface="Calibri Light"/>
              </a:defRPr>
            </a:lvl1pPr>
            <a:lvl2pPr marL="842412" marR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449881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2059466" marR="0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666933" marR="0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61F4A7-4A4E-0C4D-A574-25442FF44549}"/>
              </a:ext>
            </a:extLst>
          </p:cNvPr>
          <p:cNvSpPr txBox="1">
            <a:spLocks/>
          </p:cNvSpPr>
          <p:nvPr userDrawn="1"/>
        </p:nvSpPr>
        <p:spPr>
          <a:xfrm>
            <a:off x="617854" y="482601"/>
            <a:ext cx="8280613" cy="1491235"/>
          </a:xfrm>
          <a:prstGeom prst="rect">
            <a:avLst/>
          </a:prstGeom>
        </p:spPr>
        <p:txBody>
          <a:bodyPr vert="horz" lIns="121920" tIns="60960" rIns="121920" bIns="60960" rtlCol="0" anchor="b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/>
              <a:t>Click to add title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290672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8E30006-D25D-F747-A134-B57A93392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B9C2B57-3322-A440-838F-206E9B2C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srgbClr val="00968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45C383A-C617-EC47-BFF0-496E25EC9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84685" y="6293563"/>
            <a:ext cx="1340097" cy="3180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33" b="1" i="0" kern="800" spc="133" baseline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|    page </a:t>
            </a:r>
            <a:fld id="{B3DE90FA-8B37-E54B-A398-2EB3CD9D8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C6A44-3528-7B4F-BFC5-95D47B0FE535}"/>
              </a:ext>
            </a:extLst>
          </p:cNvPr>
          <p:cNvSpPr txBox="1"/>
          <p:nvPr userDrawn="1"/>
        </p:nvSpPr>
        <p:spPr>
          <a:xfrm>
            <a:off x="609611" y="6293564"/>
            <a:ext cx="1818544" cy="28732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67" b="1" i="0" kern="1200" dirty="0" err="1">
                <a:solidFill>
                  <a:schemeClr val="accent1"/>
                </a:solidFill>
                <a:latin typeface="+mn-lt"/>
                <a:ea typeface="+mn-ea"/>
                <a:cs typeface="Calibri" panose="020F0502020204030204" pitchFamily="34" charset="0"/>
              </a:rPr>
              <a:t>colpachealth.org</a:t>
            </a:r>
            <a:endParaRPr lang="en-US" sz="1267" b="1" i="0" kern="1200" dirty="0">
              <a:solidFill>
                <a:schemeClr val="accent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95F94D-A610-3948-BC17-CA90E10EB5D4}"/>
              </a:ext>
            </a:extLst>
          </p:cNvPr>
          <p:cNvGrpSpPr/>
          <p:nvPr userDrawn="1"/>
        </p:nvGrpSpPr>
        <p:grpSpPr>
          <a:xfrm>
            <a:off x="-8128" y="1"/>
            <a:ext cx="12200128" cy="266700"/>
            <a:chOff x="-6422" y="0"/>
            <a:chExt cx="9150096" cy="20002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000131-BEE5-E442-929F-10CE1728C5C0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84CC382-6026-0B41-B3CC-3028874FAF77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6E4DD3A-8B34-DE44-83A7-9E9C145FAA85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82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lvl1pPr marL="0" marR="0" indent="0" algn="l" defTabSz="609585" rtl="0" eaLnBrk="1" fontAlgn="auto" latinLnBrk="0" hangingPunct="1">
        <a:lnSpc>
          <a:spcPts val="5333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5333" kern="120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28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6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842412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667" b="0" i="0" kern="1200">
          <a:solidFill>
            <a:srgbClr val="003C71"/>
          </a:solidFill>
          <a:latin typeface="+mn-lt"/>
          <a:ea typeface="+mn-ea"/>
          <a:cs typeface="+mn-cs"/>
        </a:defRPr>
      </a:lvl2pPr>
      <a:lvl3pPr marL="1449881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2059466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kern="1200">
          <a:solidFill>
            <a:srgbClr val="003C71"/>
          </a:solidFill>
          <a:latin typeface="+mn-lt"/>
          <a:ea typeface="+mn-ea"/>
          <a:cs typeface="+mn-cs"/>
        </a:defRPr>
      </a:lvl4pPr>
      <a:lvl5pPr marL="2666933" marR="0" indent="-228594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>
          <a:solidFill>
            <a:srgbClr val="003C7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6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2892">
          <p15:clr>
            <a:srgbClr val="F26B43"/>
          </p15:clr>
        </p15:guide>
        <p15:guide id="4" orient="horz" pos="276">
          <p15:clr>
            <a:srgbClr val="F26B43"/>
          </p15:clr>
        </p15:guide>
        <p15:guide id="5" pos="288">
          <p15:clr>
            <a:srgbClr val="F26B43"/>
          </p15:clr>
        </p15:guide>
        <p15:guide id="6" pos="5472">
          <p15:clr>
            <a:srgbClr val="F26B43"/>
          </p15:clr>
        </p15:guide>
        <p15:guide id="7" pos="3840">
          <p15:clr>
            <a:srgbClr val="F26B43"/>
          </p15:clr>
        </p15:guide>
        <p15:guide id="8" pos="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E914B0F-4BBC-2742-8421-F5C4502ACFCB}"/>
              </a:ext>
            </a:extLst>
          </p:cNvPr>
          <p:cNvSpPr txBox="1"/>
          <p:nvPr userDrawn="1"/>
        </p:nvSpPr>
        <p:spPr>
          <a:xfrm>
            <a:off x="609610" y="5573898"/>
            <a:ext cx="4174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en-US" sz="2000" b="1" i="0" dirty="0">
              <a:solidFill>
                <a:srgbClr val="285C4D"/>
              </a:solidFill>
              <a:latin typeface="+mn-lt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en-US" sz="2000" b="1" i="0" dirty="0" err="1">
                <a:solidFill>
                  <a:srgbClr val="165C7D"/>
                </a:solidFill>
                <a:latin typeface="+mn-lt"/>
                <a:cs typeface="Calibri"/>
              </a:rPr>
              <a:t>colpachealth.org</a:t>
            </a:r>
            <a:endParaRPr lang="en-US" sz="2000" b="1" i="0" dirty="0">
              <a:solidFill>
                <a:srgbClr val="165C7D"/>
              </a:solidFill>
              <a:latin typeface="Calibri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en-US" sz="20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facebook.com</a:t>
            </a:r>
            <a:r>
              <a:rPr lang="en-US" sz="2000" b="0" i="0" dirty="0">
                <a:solidFill>
                  <a:srgbClr val="165C7D"/>
                </a:solidFill>
                <a:latin typeface="Calibri Light"/>
                <a:cs typeface="Calibri Light"/>
              </a:rPr>
              <a:t>/</a:t>
            </a:r>
            <a:r>
              <a:rPr lang="en-US" sz="20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columbiapacificcco</a:t>
            </a:r>
            <a:endParaRPr lang="en-US" sz="2000" b="0" i="0" dirty="0">
              <a:solidFill>
                <a:srgbClr val="165C7D"/>
              </a:solidFill>
              <a:latin typeface="Calibri Ligh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B0AB2-7764-A54A-8596-06F1A5D17607}"/>
              </a:ext>
            </a:extLst>
          </p:cNvPr>
          <p:cNvSpPr/>
          <p:nvPr userDrawn="1"/>
        </p:nvSpPr>
        <p:spPr>
          <a:xfrm>
            <a:off x="0" y="6744212"/>
            <a:ext cx="12192000" cy="132581"/>
          </a:xfrm>
          <a:prstGeom prst="rect">
            <a:avLst/>
          </a:prstGeom>
          <a:solidFill>
            <a:srgbClr val="DAD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6701"/>
            <a:ext cx="10972800" cy="115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7C3219-C30F-8448-9878-F67738E6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3657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2828" marR="0" lvl="0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Click to edit Master text styles</a:t>
            </a:r>
          </a:p>
          <a:p>
            <a:pPr marL="842412" marR="0" lvl="1" indent="-232828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Second level</a:t>
            </a:r>
          </a:p>
          <a:p>
            <a:pPr marL="1449881" marR="0" lvl="2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Third level</a:t>
            </a:r>
          </a:p>
          <a:p>
            <a:pPr marL="2059466" marR="0" lvl="3" indent="-230712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Fourth level</a:t>
            </a:r>
          </a:p>
          <a:p>
            <a:pPr marL="2666933" marR="0" lvl="4" indent="-228594" algn="l" defTabSz="1219170" rtl="0" eaLnBrk="1" fontAlgn="auto" latinLnBrk="0" hangingPunct="1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145D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81F148-9032-5D48-876C-5C27D96A55CD}"/>
              </a:ext>
            </a:extLst>
          </p:cNvPr>
          <p:cNvGrpSpPr/>
          <p:nvPr userDrawn="1"/>
        </p:nvGrpSpPr>
        <p:grpSpPr>
          <a:xfrm>
            <a:off x="-8128" y="1"/>
            <a:ext cx="12200128" cy="266700"/>
            <a:chOff x="-6422" y="0"/>
            <a:chExt cx="9150096" cy="200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7FBBA-B6D0-3D46-922F-CCB1B41CA392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7D9A1-FFB7-3640-811B-01DF8D7B6E9E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442EC8-751E-9E40-958F-91D84CB82668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E1849BA-2512-C047-9E09-C9D6170BB5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5832" y="5521842"/>
            <a:ext cx="1973192" cy="10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lvl1pPr algn="l" defTabSz="609585" rtl="0" eaLnBrk="1" latinLnBrk="0" hangingPunct="1">
        <a:lnSpc>
          <a:spcPts val="5333"/>
        </a:lnSpc>
        <a:spcBef>
          <a:spcPct val="0"/>
        </a:spcBef>
        <a:buNone/>
        <a:defRPr sz="5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28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2267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842412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449881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2059466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kern="1200">
          <a:solidFill>
            <a:srgbClr val="003C71"/>
          </a:solidFill>
          <a:latin typeface="+mn-lt"/>
          <a:ea typeface="+mn-ea"/>
          <a:cs typeface="+mn-cs"/>
        </a:defRPr>
      </a:lvl4pPr>
      <a:lvl5pPr marL="2666933" marR="0" indent="-228594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7C878E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303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25AF7-0D12-E449-8F7C-255D1F2C1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5832" y="5521842"/>
            <a:ext cx="1973192" cy="1046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914B0F-4BBC-2742-8421-F5C4502ACFCB}"/>
              </a:ext>
            </a:extLst>
          </p:cNvPr>
          <p:cNvSpPr txBox="1"/>
          <p:nvPr userDrawn="1"/>
        </p:nvSpPr>
        <p:spPr>
          <a:xfrm>
            <a:off x="609610" y="5573898"/>
            <a:ext cx="41741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endParaRPr lang="en-US" sz="2000" b="1" i="0" dirty="0">
              <a:solidFill>
                <a:srgbClr val="285C4D"/>
              </a:solidFill>
              <a:latin typeface="+mn-lt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en-US" sz="2000" b="1" i="0" dirty="0" err="1">
                <a:solidFill>
                  <a:srgbClr val="165C7D"/>
                </a:solidFill>
                <a:latin typeface="+mn-lt"/>
                <a:cs typeface="Calibri"/>
              </a:rPr>
              <a:t>colpachealth.org</a:t>
            </a:r>
            <a:endParaRPr lang="en-US" sz="2000" b="1" i="0" dirty="0">
              <a:solidFill>
                <a:srgbClr val="165C7D"/>
              </a:solidFill>
              <a:latin typeface="Calibri"/>
              <a:cs typeface="Calibri"/>
            </a:endParaRPr>
          </a:p>
          <a:p>
            <a:pPr>
              <a:lnSpc>
                <a:spcPts val="2200"/>
              </a:lnSpc>
            </a:pPr>
            <a:r>
              <a:rPr lang="en-US" sz="20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facebook.com</a:t>
            </a:r>
            <a:r>
              <a:rPr lang="en-US" sz="2000" b="0" i="0" dirty="0">
                <a:solidFill>
                  <a:srgbClr val="165C7D"/>
                </a:solidFill>
                <a:latin typeface="Calibri Light"/>
                <a:cs typeface="Calibri Light"/>
              </a:rPr>
              <a:t>/</a:t>
            </a:r>
            <a:r>
              <a:rPr lang="en-US" sz="2000" b="0" i="0" dirty="0" err="1">
                <a:solidFill>
                  <a:srgbClr val="165C7D"/>
                </a:solidFill>
                <a:latin typeface="Calibri Light"/>
                <a:cs typeface="Calibri Light"/>
              </a:rPr>
              <a:t>columbiapacificcco</a:t>
            </a:r>
            <a:endParaRPr lang="en-US" sz="2000" b="0" i="0" dirty="0">
              <a:solidFill>
                <a:srgbClr val="165C7D"/>
              </a:solidFill>
              <a:latin typeface="Calibri Light"/>
              <a:cs typeface="Calibri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8B0AB2-7764-A54A-8596-06F1A5D17607}"/>
              </a:ext>
            </a:extLst>
          </p:cNvPr>
          <p:cNvSpPr/>
          <p:nvPr userDrawn="1"/>
        </p:nvSpPr>
        <p:spPr>
          <a:xfrm>
            <a:off x="0" y="6744212"/>
            <a:ext cx="12192000" cy="132581"/>
          </a:xfrm>
          <a:prstGeom prst="rect">
            <a:avLst/>
          </a:prstGeom>
          <a:solidFill>
            <a:srgbClr val="DAD4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6701"/>
            <a:ext cx="10972800" cy="115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81F148-9032-5D48-876C-5C27D96A55CD}"/>
              </a:ext>
            </a:extLst>
          </p:cNvPr>
          <p:cNvGrpSpPr/>
          <p:nvPr userDrawn="1"/>
        </p:nvGrpSpPr>
        <p:grpSpPr>
          <a:xfrm>
            <a:off x="-8128" y="1"/>
            <a:ext cx="12200128" cy="266700"/>
            <a:chOff x="-6422" y="0"/>
            <a:chExt cx="9150096" cy="200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47FBBA-B6D0-3D46-922F-CCB1B41CA392}"/>
                </a:ext>
              </a:extLst>
            </p:cNvPr>
            <p:cNvSpPr/>
            <p:nvPr userDrawn="1"/>
          </p:nvSpPr>
          <p:spPr>
            <a:xfrm>
              <a:off x="-6422" y="0"/>
              <a:ext cx="3054096" cy="200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D7D9A1-FFB7-3640-811B-01DF8D7B6E9E}"/>
                </a:ext>
              </a:extLst>
            </p:cNvPr>
            <p:cNvSpPr/>
            <p:nvPr userDrawn="1"/>
          </p:nvSpPr>
          <p:spPr>
            <a:xfrm>
              <a:off x="6089578" y="0"/>
              <a:ext cx="3054096" cy="200025"/>
            </a:xfrm>
            <a:prstGeom prst="rect">
              <a:avLst/>
            </a:prstGeom>
            <a:solidFill>
              <a:srgbClr val="A393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442EC8-751E-9E40-958F-91D84CB82668}"/>
                </a:ext>
              </a:extLst>
            </p:cNvPr>
            <p:cNvSpPr/>
            <p:nvPr userDrawn="1"/>
          </p:nvSpPr>
          <p:spPr>
            <a:xfrm>
              <a:off x="3047798" y="0"/>
              <a:ext cx="3054096" cy="200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D5DBA-4B69-4D49-9FCE-D5F9E6ED3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586578"/>
            <a:ext cx="10972791" cy="367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79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 dt="0"/>
  <p:txStyles>
    <p:titleStyle>
      <a:lvl1pPr algn="l" defTabSz="609585" rtl="0" eaLnBrk="1" latinLnBrk="0" hangingPunct="1">
        <a:lnSpc>
          <a:spcPts val="5333"/>
        </a:lnSpc>
        <a:spcBef>
          <a:spcPct val="0"/>
        </a:spcBef>
        <a:buNone/>
        <a:defRPr sz="5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828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42412" marR="0" indent="-232828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449881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2059466" marR="0" indent="-230712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67" b="0" i="0" kern="120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666933" marR="0" indent="-228594" algn="l" defTabSz="1219170" rtl="0" eaLnBrk="1" fontAlgn="auto" latinLnBrk="0" hangingPunct="1">
        <a:lnSpc>
          <a:spcPct val="90000"/>
        </a:lnSpc>
        <a:spcBef>
          <a:spcPts val="667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1867" b="0" i="0" kern="1200" dirty="0">
          <a:solidFill>
            <a:srgbClr val="145D7D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84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116">
          <p15:clr>
            <a:srgbClr val="F26B43"/>
          </p15:clr>
        </p15:guide>
        <p15:guide id="4" pos="288">
          <p15:clr>
            <a:srgbClr val="F26B43"/>
          </p15:clr>
        </p15:guide>
        <p15:guide id="5" pos="5472">
          <p15:clr>
            <a:srgbClr val="F26B43"/>
          </p15:clr>
        </p15:guide>
        <p15:guide id="6" orient="horz" pos="276">
          <p15:clr>
            <a:srgbClr val="F26B43"/>
          </p15:clr>
        </p15:guide>
        <p15:guide id="7" pos="1920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30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pachealth.org/about-us/regional-health-improvement-plan" TargetMode="External"/><Relationship Id="rId2" Type="http://schemas.openxmlformats.org/officeDocument/2006/relationships/hyperlink" Target="https://visual-data.dhsoha.state.or.us/t/OHA/views/CountyDash/CountyDash_cause?:showAppBanner=false&amp;:display_count=n&amp;:showVizHome=n&amp;:origin=viz_share_link&amp;:isGuestRedirectFromVizportal=y&amp;:embed=y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EA5AC2B-9EB2-3D44-9513-54B3FC04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29" y="788552"/>
            <a:ext cx="11189110" cy="1745646"/>
          </a:xfrm>
        </p:spPr>
        <p:txBody>
          <a:bodyPr/>
          <a:lstStyle/>
          <a:p>
            <a:pPr algn="ctr"/>
            <a:r>
              <a:rPr lang="en-US" dirty="0"/>
              <a:t>Partnering with Communities on Suicide Prevention Efforts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FE48D5-B632-8447-8D02-1BB4040B6D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" y="3664735"/>
            <a:ext cx="10968567" cy="1364465"/>
          </a:xfrm>
        </p:spPr>
        <p:txBody>
          <a:bodyPr/>
          <a:lstStyle/>
          <a:p>
            <a:r>
              <a:rPr lang="en-US" dirty="0"/>
              <a:t>Teresa Lavagnino, Community Engagement Specialist (Columbia County)</a:t>
            </a:r>
          </a:p>
          <a:p>
            <a:r>
              <a:rPr lang="en-US" dirty="0"/>
              <a:t>Nancy Knopf, Director of Community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138360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B234AF-000C-EB4E-8249-34B27A2B9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srgbClr val="165C7D"/>
                </a:solidFill>
              </a:rPr>
              <a:t>|    page </a:t>
            </a:r>
            <a:fld id="{B3DE90FA-8B37-E54B-A398-2EB3CD9D890B}" type="slidenum">
              <a:rPr lang="en-US">
                <a:solidFill>
                  <a:srgbClr val="165C7D"/>
                </a:solidFill>
              </a:rPr>
              <a:pPr defTabSz="609585"/>
              <a:t>2</a:t>
            </a:fld>
            <a:endParaRPr lang="en-US" dirty="0">
              <a:solidFill>
                <a:srgbClr val="165C7D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D5EA0-A4AC-F646-B4A8-48E8DB5D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627" y="632974"/>
            <a:ext cx="3454400" cy="201054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5FE593-8DB5-8D40-894D-9D01A94FE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4287" y="1704923"/>
            <a:ext cx="10172738" cy="5333452"/>
          </a:xfrm>
        </p:spPr>
        <p:txBody>
          <a:bodyPr/>
          <a:lstStyle/>
          <a:p>
            <a:r>
              <a:rPr lang="en-US" sz="3200" dirty="0"/>
              <a:t>Understand the context, history and next steps for Columbia Pacific’s support of suicide prevention work in our communities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Provide us with feedback and generate ideas for partnerships around suicide prevention work locally</a:t>
            </a: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49CF6941-74C5-4BDC-B471-C76146FBF31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9921911" y="3482313"/>
            <a:ext cx="1955802" cy="3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B234AF-000C-EB4E-8249-34B27A2B9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srgbClr val="165C7D"/>
                </a:solidFill>
              </a:rPr>
              <a:t>|    page </a:t>
            </a:r>
            <a:fld id="{B3DE90FA-8B37-E54B-A398-2EB3CD9D890B}" type="slidenum">
              <a:rPr lang="en-US">
                <a:solidFill>
                  <a:srgbClr val="165C7D"/>
                </a:solidFill>
              </a:rPr>
              <a:pPr defTabSz="609585"/>
              <a:t>3</a:t>
            </a:fld>
            <a:endParaRPr lang="en-US" dirty="0">
              <a:solidFill>
                <a:srgbClr val="165C7D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D5EA0-A4AC-F646-B4A8-48E8DB5D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02359"/>
            <a:ext cx="10967884" cy="1385435"/>
          </a:xfrm>
        </p:spPr>
        <p:txBody>
          <a:bodyPr/>
          <a:lstStyle/>
          <a:p>
            <a:r>
              <a:rPr lang="en-US" dirty="0"/>
              <a:t>The Importance of Suicide Prevention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1C1F8E-E310-4DFD-B340-8608D796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57121"/>
              </p:ext>
            </p:extLst>
          </p:nvPr>
        </p:nvGraphicFramePr>
        <p:xfrm>
          <a:off x="695324" y="1439310"/>
          <a:ext cx="9940925" cy="104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111090308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55317625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13089523"/>
                    </a:ext>
                  </a:extLst>
                </a:gridCol>
                <a:gridCol w="3254375">
                  <a:extLst>
                    <a:ext uri="{9D8B030D-6E8A-4147-A177-3AD203B41FA5}">
                      <a16:colId xmlns:a16="http://schemas.microsoft.com/office/drawing/2014/main" val="1793087105"/>
                    </a:ext>
                  </a:extLst>
                </a:gridCol>
              </a:tblGrid>
              <a:tr h="42799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5-year Suicide Death Rate per 100,00 (age-adjusted, 2015-2019)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47539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68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Columbia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Columbia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Tillamook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Oregon*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178231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68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68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000571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89456D-A369-40CA-8C74-4589FCF66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052283"/>
              </p:ext>
            </p:extLst>
          </p:nvPr>
        </p:nvGraphicFramePr>
        <p:xfrm>
          <a:off x="695324" y="3118299"/>
          <a:ext cx="9940925" cy="1605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108920355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89669530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25028389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51972509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342465720"/>
                    </a:ext>
                  </a:extLst>
                </a:gridCol>
              </a:tblGrid>
              <a:tr h="42799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Deaths from Suicide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430828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Clatsop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Columbia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Tillamook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Oregon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37253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173316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2018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692277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6473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B23DCC-6B38-4A30-B120-2E582CF7163F}"/>
              </a:ext>
            </a:extLst>
          </p:cNvPr>
          <p:cNvSpPr txBox="1"/>
          <p:nvPr/>
        </p:nvSpPr>
        <p:spPr>
          <a:xfrm>
            <a:off x="1889123" y="2650338"/>
            <a:ext cx="93249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en-US" sz="1600" b="0" i="0" kern="1200" spc="0" dirty="0">
                <a:latin typeface="Calibri Light"/>
                <a:cs typeface="Calibri Light"/>
              </a:rPr>
              <a:t>*Ranked 9th nationally out of all states for rates of deaths by suicide in 2019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25886F-79D7-4448-B734-25C9940E0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0616"/>
              </p:ext>
            </p:extLst>
          </p:nvPr>
        </p:nvGraphicFramePr>
        <p:xfrm>
          <a:off x="1504949" y="4891163"/>
          <a:ext cx="8086726" cy="140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108920355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89669530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250283895"/>
                    </a:ext>
                  </a:extLst>
                </a:gridCol>
                <a:gridCol w="2317751">
                  <a:extLst>
                    <a:ext uri="{9D8B030D-6E8A-4147-A177-3AD203B41FA5}">
                      <a16:colId xmlns:a16="http://schemas.microsoft.com/office/drawing/2014/main" val="3951972509"/>
                    </a:ext>
                  </a:extLst>
                </a:gridCol>
              </a:tblGrid>
              <a:tr h="26797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Years of Potential Life Lost (before age 75)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82926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Clatsop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Columbia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Tillamook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41825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8483281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072932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23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73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B234AF-000C-EB4E-8249-34B27A2B9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srgbClr val="165C7D"/>
                </a:solidFill>
              </a:rPr>
              <a:t>|    page </a:t>
            </a:r>
            <a:fld id="{B3DE90FA-8B37-E54B-A398-2EB3CD9D890B}" type="slidenum">
              <a:rPr lang="en-US">
                <a:solidFill>
                  <a:srgbClr val="165C7D"/>
                </a:solidFill>
              </a:rPr>
              <a:pPr defTabSz="609585"/>
              <a:t>4</a:t>
            </a:fld>
            <a:endParaRPr lang="en-US" dirty="0">
              <a:solidFill>
                <a:srgbClr val="165C7D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D5EA0-A4AC-F646-B4A8-48E8DB5D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02359"/>
            <a:ext cx="11131666" cy="1355938"/>
          </a:xfrm>
        </p:spPr>
        <p:txBody>
          <a:bodyPr/>
          <a:lstStyle/>
          <a:p>
            <a:r>
              <a:rPr lang="en-US" dirty="0"/>
              <a:t>History of community partnership around suicide prevention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5FE593-8DB5-8D40-894D-9D01A94FE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14737" y="2365700"/>
            <a:ext cx="7226529" cy="5333452"/>
          </a:xfrm>
        </p:spPr>
        <p:txBody>
          <a:bodyPr/>
          <a:lstStyle/>
          <a:p>
            <a:r>
              <a:rPr lang="en-US" sz="2800" dirty="0"/>
              <a:t>Community need identified in first CHA/CHP</a:t>
            </a:r>
          </a:p>
          <a:p>
            <a:r>
              <a:rPr lang="en-US" sz="2800" dirty="0"/>
              <a:t>Community advisory councils sponsored suicide prevention activities in the region</a:t>
            </a:r>
          </a:p>
          <a:p>
            <a:r>
              <a:rPr lang="en-US" sz="2800" dirty="0"/>
              <a:t>String of youth suicides in Columbia County led to more community collaboration and the start of a suicide prevention task force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C5A74-5FFD-48A5-8617-B491E6774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6" y="2074482"/>
            <a:ext cx="2130692" cy="258562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9235CC-1042-44F6-A442-23D487F1BA1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957056" y="3800071"/>
            <a:ext cx="3444875" cy="215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4B234AF-000C-EB4E-8249-34B27A2B9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srgbClr val="165C7D"/>
                </a:solidFill>
              </a:rPr>
              <a:t>|    page </a:t>
            </a:r>
            <a:fld id="{B3DE90FA-8B37-E54B-A398-2EB3CD9D890B}" type="slidenum">
              <a:rPr lang="en-US">
                <a:solidFill>
                  <a:srgbClr val="165C7D"/>
                </a:solidFill>
              </a:rPr>
              <a:pPr defTabSz="609585"/>
              <a:t>5</a:t>
            </a:fld>
            <a:endParaRPr lang="en-US" dirty="0">
              <a:solidFill>
                <a:srgbClr val="165C7D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9D5EA0-A4AC-F646-B4A8-48E8DB5D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502359"/>
            <a:ext cx="10899913" cy="769850"/>
          </a:xfrm>
        </p:spPr>
        <p:txBody>
          <a:bodyPr/>
          <a:lstStyle/>
          <a:p>
            <a:r>
              <a:rPr lang="en-US" dirty="0"/>
              <a:t>Next steps in suicide prevention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5FE593-8DB5-8D40-894D-9D01A94FE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1785" y="1841774"/>
            <a:ext cx="6780215" cy="5333452"/>
          </a:xfrm>
        </p:spPr>
        <p:txBody>
          <a:bodyPr/>
          <a:lstStyle/>
          <a:p>
            <a:r>
              <a:rPr lang="en-US" sz="3200" dirty="0"/>
              <a:t>Priority area of Regional Health Improvement Plan (RHIP)</a:t>
            </a:r>
          </a:p>
          <a:p>
            <a:r>
              <a:rPr lang="en-US" sz="3200" dirty="0"/>
              <a:t>RHIP deliverables: increased awareness and prevention programming in every county</a:t>
            </a:r>
          </a:p>
          <a:p>
            <a:r>
              <a:rPr lang="en-US" sz="3200" dirty="0"/>
              <a:t>Specific investment ask and investment strategy (in development)</a:t>
            </a:r>
          </a:p>
          <a:p>
            <a:r>
              <a:rPr lang="en-US" sz="3200" dirty="0"/>
              <a:t>Promote collaboration at every level</a:t>
            </a: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72C17E15-27D8-483A-9BC0-3DCF6E64E17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65249" y="1208772"/>
            <a:ext cx="4775199" cy="50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3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25B74-F2D0-4280-96E2-31CEBCD44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B3613-6406-45A7-860E-18D55C4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95" y="530265"/>
            <a:ext cx="11098696" cy="1117719"/>
          </a:xfrm>
        </p:spPr>
        <p:txBody>
          <a:bodyPr/>
          <a:lstStyle/>
          <a:p>
            <a:r>
              <a:rPr lang="en-US" dirty="0"/>
              <a:t>Next steps in suicide prevention- Investing in Region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0454C3-CDAE-498F-AE8C-913AB71C94D0}"/>
              </a:ext>
            </a:extLst>
          </p:cNvPr>
          <p:cNvSpPr/>
          <p:nvPr/>
        </p:nvSpPr>
        <p:spPr>
          <a:xfrm>
            <a:off x="8293293" y="3354814"/>
            <a:ext cx="3667125" cy="11239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/>
              <a:t>Innovation informed by best practice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CABAA7-C064-4EB6-ADB4-F56797920C54}"/>
              </a:ext>
            </a:extLst>
          </p:cNvPr>
          <p:cNvSpPr/>
          <p:nvPr/>
        </p:nvSpPr>
        <p:spPr>
          <a:xfrm>
            <a:off x="8180387" y="4637236"/>
            <a:ext cx="3857624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/>
              <a:t>Safe reporting and messaging media, including campaigns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43966B-52E2-4974-84F9-659E60B9B1E6}"/>
              </a:ext>
            </a:extLst>
          </p:cNvPr>
          <p:cNvSpPr/>
          <p:nvPr/>
        </p:nvSpPr>
        <p:spPr>
          <a:xfrm>
            <a:off x="3143250" y="5210016"/>
            <a:ext cx="5487794" cy="13798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Strengthening awareness campaigns and education of prevention &amp; delivery of care (including crisis response)  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65B719-5417-461D-B1B3-E445A9556566}"/>
              </a:ext>
            </a:extLst>
          </p:cNvPr>
          <p:cNvSpPr/>
          <p:nvPr/>
        </p:nvSpPr>
        <p:spPr>
          <a:xfrm>
            <a:off x="7067550" y="1647984"/>
            <a:ext cx="4693755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Training of </a:t>
            </a:r>
            <a:r>
              <a:rPr lang="en-US" b="1" dirty="0">
                <a:solidFill>
                  <a:schemeClr val="bg1"/>
                </a:solidFill>
              </a:rPr>
              <a:t>community</a:t>
            </a:r>
            <a:r>
              <a:rPr lang="en-US" dirty="0">
                <a:solidFill>
                  <a:schemeClr val="bg1"/>
                </a:solidFill>
              </a:rPr>
              <a:t> in Evidence Based Practices for suicide prevention- ASIST, QPR, MHFA, Connect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C70108-422E-4282-9C57-A6F64D155283}"/>
              </a:ext>
            </a:extLst>
          </p:cNvPr>
          <p:cNvSpPr/>
          <p:nvPr/>
        </p:nvSpPr>
        <p:spPr>
          <a:xfrm>
            <a:off x="2447925" y="1620463"/>
            <a:ext cx="4040188" cy="1453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Training of </a:t>
            </a:r>
            <a:r>
              <a:rPr lang="en-US" b="1" dirty="0">
                <a:solidFill>
                  <a:schemeClr val="bg1"/>
                </a:solidFill>
              </a:rPr>
              <a:t>trainers</a:t>
            </a:r>
            <a:r>
              <a:rPr lang="en-US" dirty="0">
                <a:solidFill>
                  <a:schemeClr val="bg1"/>
                </a:solidFill>
              </a:rPr>
              <a:t> in suicide prevention Evidence Based Practice ASIST, QPR, MHFA, Connect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5C8A1A-C7DD-4FD5-94D7-C07592BA5FA5}"/>
              </a:ext>
            </a:extLst>
          </p:cNvPr>
          <p:cNvSpPr/>
          <p:nvPr/>
        </p:nvSpPr>
        <p:spPr>
          <a:xfrm>
            <a:off x="153989" y="4215419"/>
            <a:ext cx="3857624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Promote Connectedness (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 Sources of Strength, Connect SH (BG) models)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302F79-D144-4533-8D78-312B8A575634}"/>
              </a:ext>
            </a:extLst>
          </p:cNvPr>
          <p:cNvSpPr/>
          <p:nvPr/>
        </p:nvSpPr>
        <p:spPr>
          <a:xfrm>
            <a:off x="3766441" y="3237891"/>
            <a:ext cx="3857624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Partnership and collaboration (task force/ collaborative/coalition)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8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25B74-F2D0-4280-96E2-31CEBCD445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   page </a:t>
            </a:r>
            <a:fld id="{B3DE90FA-8B37-E54B-A398-2EB3CD9D890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B3613-6406-45A7-860E-18D55C43B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695" y="316302"/>
            <a:ext cx="11098696" cy="1117719"/>
          </a:xfrm>
        </p:spPr>
        <p:txBody>
          <a:bodyPr/>
          <a:lstStyle/>
          <a:p>
            <a:pPr algn="ctr"/>
            <a:r>
              <a:rPr lang="en-US" dirty="0"/>
              <a:t>What we value- equitable, community centered approaches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0454C3-CDAE-498F-AE8C-913AB71C94D0}"/>
              </a:ext>
            </a:extLst>
          </p:cNvPr>
          <p:cNvSpPr/>
          <p:nvPr/>
        </p:nvSpPr>
        <p:spPr>
          <a:xfrm>
            <a:off x="7802134" y="3427334"/>
            <a:ext cx="3727257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/>
              <a:t>Readiness (community and organizations)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CABAA7-C064-4EB6-ADB4-F56797920C54}"/>
              </a:ext>
            </a:extLst>
          </p:cNvPr>
          <p:cNvSpPr/>
          <p:nvPr/>
        </p:nvSpPr>
        <p:spPr>
          <a:xfrm>
            <a:off x="6741348" y="4781416"/>
            <a:ext cx="3857624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/>
              <a:t>Sustainability planning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43966B-52E2-4974-84F9-659E60B9B1E6}"/>
              </a:ext>
            </a:extLst>
          </p:cNvPr>
          <p:cNvSpPr/>
          <p:nvPr/>
        </p:nvSpPr>
        <p:spPr>
          <a:xfrm>
            <a:off x="310577" y="4478764"/>
            <a:ext cx="5302002" cy="13144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community momentum, capacity, and resources that currently exist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65B719-5417-461D-B1B3-E445A9556566}"/>
              </a:ext>
            </a:extLst>
          </p:cNvPr>
          <p:cNvSpPr/>
          <p:nvPr/>
        </p:nvSpPr>
        <p:spPr>
          <a:xfrm>
            <a:off x="6321286" y="1769344"/>
            <a:ext cx="5208105" cy="1453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of centering and serving historically marginalized &amp; underserved groups (LBGTQ+, AI/AN)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C70108-422E-4282-9C57-A6F64D155283}"/>
              </a:ext>
            </a:extLst>
          </p:cNvPr>
          <p:cNvSpPr/>
          <p:nvPr/>
        </p:nvSpPr>
        <p:spPr>
          <a:xfrm>
            <a:off x="819150" y="1638618"/>
            <a:ext cx="4040188" cy="1453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Serves the highest risk population (youth, older adults)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302F79-D144-4533-8D78-312B8A575634}"/>
              </a:ext>
            </a:extLst>
          </p:cNvPr>
          <p:cNvSpPr/>
          <p:nvPr/>
        </p:nvSpPr>
        <p:spPr>
          <a:xfrm>
            <a:off x="3566416" y="3034737"/>
            <a:ext cx="3857624" cy="123288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en-US" dirty="0">
                <a:solidFill>
                  <a:schemeClr val="bg1"/>
                </a:solidFill>
              </a:rPr>
              <a:t>Seen as a community priority</a:t>
            </a:r>
            <a:endParaRPr lang="en-US" sz="105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A761D57-47F0-0242-8B38-90F6A30A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5148"/>
            <a:ext cx="8060267" cy="1778000"/>
          </a:xfrm>
        </p:spPr>
        <p:txBody>
          <a:bodyPr/>
          <a:lstStyle/>
          <a:p>
            <a:r>
              <a:rPr lang="en-US" dirty="0"/>
              <a:t>Thank you/Questions</a:t>
            </a:r>
          </a:p>
        </p:txBody>
      </p:sp>
    </p:spTree>
    <p:extLst>
      <p:ext uri="{BB962C8B-B14F-4D97-AF65-F5344CB8AC3E}">
        <p14:creationId xmlns:p14="http://schemas.microsoft.com/office/powerpoint/2010/main" val="386253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E959E9-4DA7-4070-B297-8ACF175D7B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sz="1600" dirty="0"/>
          </a:p>
          <a:p>
            <a:r>
              <a:rPr lang="en-US" sz="1600" dirty="0"/>
              <a:t>Suicide data: OHA, Center for Health Statistics </a:t>
            </a:r>
            <a:r>
              <a:rPr lang="en-US" sz="1600" dirty="0">
                <a:hlinkClick r:id="rId2"/>
              </a:rPr>
              <a:t>https://visual-data.dhsoha.state.or.us/t/OHA/views/CountyDash/CountyDash_cause?:showAppBanner=false&amp;:display_count=n&amp;:showVizHome=n&amp;:origin=viz_share_link&amp;:isGuestRedirectFromVizportal=y&amp;:embed=y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CPCCO Regional Health Improvement Plan: </a:t>
            </a:r>
            <a:r>
              <a:rPr lang="en-US" sz="1600" dirty="0">
                <a:hlinkClick r:id="rId3"/>
              </a:rPr>
              <a:t>https://www.colpachealth.org/about-us/regional-health-improvement-plan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291F8E-14E0-4758-9EB6-59E7032F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90706520"/>
      </p:ext>
    </p:extLst>
  </p:cSld>
  <p:clrMapOvr>
    <a:masterClrMapping/>
  </p:clrMapOvr>
</p:sld>
</file>

<file path=ppt/theme/theme1.xml><?xml version="1.0" encoding="utf-8"?>
<a:theme xmlns:a="http://schemas.openxmlformats.org/drawingml/2006/main" name="Body Maste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000"/>
          </a:lnSpc>
          <a:spcAft>
            <a:spcPts val="600"/>
          </a:spcAft>
          <a:defRPr sz="1400" b="0" i="0" kern="1200" spc="0" dirty="0" err="1" smtClean="0">
            <a:solidFill>
              <a:schemeClr val="tx1">
                <a:lumMod val="85000"/>
                <a:lumOff val="1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aster Closing page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itle page (Option One) Master">
  <a:themeElements>
    <a:clrScheme name="CPCCO Theme Colors">
      <a:dk1>
        <a:srgbClr val="009681"/>
      </a:dk1>
      <a:lt1>
        <a:srgbClr val="FFFFFF"/>
      </a:lt1>
      <a:dk2>
        <a:srgbClr val="155B7C"/>
      </a:dk2>
      <a:lt2>
        <a:srgbClr val="FFFFFF"/>
      </a:lt2>
      <a:accent1>
        <a:srgbClr val="165C7D"/>
      </a:accent1>
      <a:accent2>
        <a:srgbClr val="009781"/>
      </a:accent2>
      <a:accent3>
        <a:srgbClr val="A29282"/>
      </a:accent3>
      <a:accent4>
        <a:srgbClr val="E09600"/>
      </a:accent4>
      <a:accent5>
        <a:srgbClr val="7BAFD3"/>
      </a:accent5>
      <a:accent6>
        <a:srgbClr val="91D6AC"/>
      </a:accent6>
      <a:hlink>
        <a:srgbClr val="003B70"/>
      </a:hlink>
      <a:folHlink>
        <a:srgbClr val="00A7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611</Words>
  <Application>Microsoft Office PowerPoint</Application>
  <PresentationFormat>Widescreen</PresentationFormat>
  <Paragraphs>108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Body Master</vt:lpstr>
      <vt:lpstr>Master Closing page</vt:lpstr>
      <vt:lpstr>1_Title page (Option One) Master</vt:lpstr>
      <vt:lpstr>Partnering with Communities on Suicide Prevention Efforts</vt:lpstr>
      <vt:lpstr>Objectives</vt:lpstr>
      <vt:lpstr>The Importance of Suicide Prevention</vt:lpstr>
      <vt:lpstr>History of community partnership around suicide prevention</vt:lpstr>
      <vt:lpstr>Next steps in suicide prevention</vt:lpstr>
      <vt:lpstr>Next steps in suicide prevention- Investing in Region</vt:lpstr>
      <vt:lpstr>What we value- equitable, community centered approaches</vt:lpstr>
      <vt:lpstr>Thank you/Questions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Lavagnino</dc:creator>
  <cp:lastModifiedBy>Teresa Lavagnino</cp:lastModifiedBy>
  <cp:revision>64</cp:revision>
  <dcterms:created xsi:type="dcterms:W3CDTF">2020-04-09T16:40:43Z</dcterms:created>
  <dcterms:modified xsi:type="dcterms:W3CDTF">2021-06-08T23:52:50Z</dcterms:modified>
</cp:coreProperties>
</file>